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2"/>
  </p:notesMasterIdLst>
  <p:sldIdLst>
    <p:sldId id="342" r:id="rId2"/>
    <p:sldId id="341" r:id="rId3"/>
    <p:sldId id="312" r:id="rId4"/>
    <p:sldId id="313" r:id="rId5"/>
    <p:sldId id="314" r:id="rId6"/>
    <p:sldId id="315" r:id="rId7"/>
    <p:sldId id="316" r:id="rId8"/>
    <p:sldId id="317" r:id="rId9"/>
    <p:sldId id="318" r:id="rId10"/>
    <p:sldId id="319" r:id="rId11"/>
    <p:sldId id="320" r:id="rId12"/>
    <p:sldId id="321" r:id="rId13"/>
    <p:sldId id="322" r:id="rId14"/>
    <p:sldId id="323" r:id="rId15"/>
    <p:sldId id="324" r:id="rId16"/>
    <p:sldId id="325" r:id="rId17"/>
    <p:sldId id="326" r:id="rId18"/>
    <p:sldId id="327" r:id="rId19"/>
    <p:sldId id="328" r:id="rId20"/>
    <p:sldId id="329" r:id="rId21"/>
    <p:sldId id="330" r:id="rId22"/>
    <p:sldId id="331" r:id="rId23"/>
    <p:sldId id="332" r:id="rId24"/>
    <p:sldId id="333" r:id="rId25"/>
    <p:sldId id="334" r:id="rId26"/>
    <p:sldId id="335" r:id="rId27"/>
    <p:sldId id="336" r:id="rId28"/>
    <p:sldId id="337" r:id="rId29"/>
    <p:sldId id="338" r:id="rId30"/>
    <p:sldId id="340" r:id="rId31"/>
  </p:sldIdLst>
  <p:sldSz cx="9144000" cy="5143500" type="screen16x9"/>
  <p:notesSz cx="6858000" cy="9144000"/>
  <p:embeddedFontLst>
    <p:embeddedFont>
      <p:font typeface="Proxima Nova"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2948" autoAdjust="0"/>
  </p:normalViewPr>
  <p:slideViewPr>
    <p:cSldViewPr snapToGrid="0">
      <p:cViewPr varScale="1">
        <p:scale>
          <a:sx n="145" d="100"/>
          <a:sy n="145" d="100"/>
        </p:scale>
        <p:origin x="114" y="2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C9401-20E0-EDFF-7A70-802B0E7FEB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58D246-3421-4973-790D-686D89441FCA}"/>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B722A102-2724-1E62-7089-B3AB147DAFD9}"/>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Good [morning/afternoon], members of the Board. My name is Edison Maniwang, and I’m pleased to present the cybersecurity strategy developed to support the acquisition of Island Banking Services. This strategy was created to ensure Padgett-Beale Financial Services can operate securely, meet regulatory expectations, and maintain the trust of customers and stakeholders. Today’s presentation will walk you through the business context, our proposed cybersecurity framework, implementation steps, identified risks, and the strategic value this plan delivers. I look forward to your feedback and hope to gain your support for implementation.</a:t>
            </a:r>
          </a:p>
          <a:p>
            <a:pPr marL="158750" indent="0">
              <a:buNone/>
            </a:pPr>
            <a:endParaRPr dirty="0"/>
          </a:p>
        </p:txBody>
      </p:sp>
    </p:spTree>
    <p:extLst>
      <p:ext uri="{BB962C8B-B14F-4D97-AF65-F5344CB8AC3E}">
        <p14:creationId xmlns:p14="http://schemas.microsoft.com/office/powerpoint/2010/main" val="190706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The cornerstone of a secure integration for Padgett-Beale Financial Services is a layered, proactive cybersecurity strategy. This plan is not a bolt-on but a foundational component of the business model post-acquisition.</a:t>
            </a:r>
          </a:p>
          <a:p>
            <a:endParaRPr/>
          </a:p>
          <a:p>
            <a:r>
              <a:t>First, governance is being redefined with the creation of centralized cybersecurity leadership and a Governance, Risk, and Compliance (GRC) platform. This ensures visibility across all risk domains, including financial and IT audits. </a:t>
            </a:r>
          </a:p>
          <a:p>
            <a:endParaRPr/>
          </a:p>
          <a:p>
            <a:r>
              <a:t>Next, employee engagement through security awareness training is prioritized to reduce human error. This includes gamified simulations, phishing drills, and ongoing education—customized by role to reflect specific risk exposures.</a:t>
            </a:r>
          </a:p>
          <a:p>
            <a:endParaRPr/>
          </a:p>
          <a:p>
            <a:r>
              <a:t>Finally, access is controlled through multi-factor authentication (MFA), role-based permissions, and constant network monitoring. The Security Operations Center (SOC) will employ both in-house analysts and potentially an MSSP for 24/7 incident readiness.</a:t>
            </a:r>
          </a:p>
          <a:p>
            <a:endParaRPr/>
          </a:p>
          <a:p>
            <a:r>
              <a:t>This integrated model ensures regulatory alignment and operational resilience as the organization scales.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The first strategic pillar—governance and oversight—builds the institutional control mechanisms necessary for secure operations. At the core is the appointment of a Chief Information Security Officer (CISO) and the formation of a Governance Committee. This leadership group ensures that cybersecurity priorities are aligned with both strategic and regulatory goals.</a:t>
            </a:r>
          </a:p>
          <a:p>
            <a:endParaRPr/>
          </a:p>
          <a:p>
            <a:r>
              <a:t>One of their first tasks is to design and deploy security policies that comply with the Gramm-Leach-Bliley Act, Sarbanes-Oxley Act, and Bank Secrecy Act. These frameworks demand detailed documentation, risk assessments, and incident reporting structures to protect financial data.</a:t>
            </a:r>
          </a:p>
          <a:p>
            <a:endParaRPr/>
          </a:p>
          <a:p>
            <a:r>
              <a:t>To streamline and enforce this compliance, Padgett-Beale will implement a GRC platform. This tool will centralize policy enforcement, track risk metrics, enable real-time control testing, and automate audit processes—giving leadership a continuous view of cyber risk posture and compliance status.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One of the most important layers in any cybersecurity strategy is the human element. This strategy introduces a robust awareness training program, making cybersecurity part of the organizational culture from day one.</a:t>
            </a:r>
          </a:p>
          <a:p>
            <a:endParaRPr/>
          </a:p>
          <a:p>
            <a:r>
              <a:t>First, all employees will receive onboarding training followed by mandatory annual updates. This ensures baseline awareness across departments regardless of role. The training content will be continuously updated to reflect evolving threats.</a:t>
            </a:r>
          </a:p>
          <a:p>
            <a:endParaRPr/>
          </a:p>
          <a:p>
            <a:r>
              <a:t>Second, we’ll deploy role-specific modules tailored to high-risk personnel—particularly those in finance, IT, and front-line customer support—who face elevated threat exposure. These modules focus on contextual risks and defensive behavior patterns.</a:t>
            </a:r>
          </a:p>
          <a:p>
            <a:endParaRPr/>
          </a:p>
          <a:p>
            <a:r>
              <a:t>To increase participation and impact, phishing simulations and gamified learning will be implemented. These tactics have been proven to increase both engagement and long-term retention, making users not just aware but actively vigilant.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Identity and Access Management (IAM) is central to securing the PBI-FS environment, ensuring the right people access only the information they need—and nothing more.</a:t>
            </a:r>
          </a:p>
          <a:p>
            <a:endParaRPr/>
          </a:p>
          <a:p>
            <a:r>
              <a:t>First, Multi-Factor Authentication (MFA) is being mandated across all platforms, especially for remote access and high-privilege users. This reduces the risk of credential-based breaches, which account for a large percentage of modern attacks.</a:t>
            </a:r>
          </a:p>
          <a:p>
            <a:endParaRPr/>
          </a:p>
          <a:p>
            <a:r>
              <a:t>Next, Role-Based Access Control (RBAC) ensures that employees can only access systems and data necessary for their responsibilities. This limits internal threat surfaces and simplifies compliance audits.</a:t>
            </a:r>
          </a:p>
          <a:p>
            <a:endParaRPr/>
          </a:p>
          <a:p>
            <a:r>
              <a:t>Finally, automated provisioning tools will govern employee onboarding and offboarding, making sure that access permissions are swiftly updated with job changes. These IAM components are vital to preventing lateral movement and ensuring operational security during personnel transitions.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Detecting and responding to threats in real time is critical to PBI-FS’s cybersecurity maturity. The fourth strategic initiative centers on operational security.</a:t>
            </a:r>
          </a:p>
          <a:p>
            <a:endParaRPr/>
          </a:p>
          <a:p>
            <a:r>
              <a:t>To begin, Padgett-Beale will either stand up an in-house Security Operations Center (SOC) or partner with a Managed Security Service Provider (MSSP) for 24/7 monitoring. Both approaches offer visibility across networks, systems, and endpoints.</a:t>
            </a:r>
          </a:p>
          <a:p>
            <a:endParaRPr/>
          </a:p>
          <a:p>
            <a:r>
              <a:t>This setup will leverage SIEM (Security Information and Event Management) and IDS/IPS (Intrusion Detection and Prevention Systems) to aggregate logs, detect anomalies, and alert analysts. These technologies serve as the eyes and ears of the organization’s security perimeter.</a:t>
            </a:r>
          </a:p>
          <a:p>
            <a:endParaRPr/>
          </a:p>
          <a:p>
            <a:r>
              <a:t>Equally important is the formalization and testing of an Incident Response Plan (IRP). This document outlines containment and recovery procedures to ensure fast, coordinated action when an incident occurs—minimizing impact and accelerating return to operations.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The final strategy addresses infrastructure modernization—arguably the most technical yet essential component of the integration. Without a modern and secure foundation, no cybersecurity plan can endure.</a:t>
            </a:r>
          </a:p>
          <a:p>
            <a:endParaRPr/>
          </a:p>
          <a:p>
            <a:r>
              <a:t>First, Padgett-Beale will retire all outdated or potentially compromised legacy infrastructure. These systems often contain unpatched vulnerabilities and outdated software, posing unacceptable risks. Their removal reduces the attack surface and prepares the way for secure modernization.</a:t>
            </a:r>
          </a:p>
          <a:p>
            <a:endParaRPr/>
          </a:p>
          <a:p>
            <a:r>
              <a:t>Second, a robust encryption policy will be enforced. TLS (Transport Layer Security) will protect data in transit, while AES-256 encryption will be used for data at rest. These are industry best practices and align with federal financial regulations.</a:t>
            </a:r>
          </a:p>
          <a:p>
            <a:endParaRPr/>
          </a:p>
          <a:p>
            <a:r>
              <a:t>Finally, the network will be segmented by department and trust level. This minimizes lateral movement in case of compromise. Disaster recovery capabilities will be tested rigorously, ensuring the organization can rapidly recover from system failures or attacks with minimal disruption.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To transform strategic vision into operational reality, Padgett-Beale will use a 7-phase System Development Life Cycle (SDLC) model. This model structures the cybersecurity rollout from planning through to maintenance, ensuring methodical and trackable execution.</a:t>
            </a:r>
          </a:p>
          <a:p>
            <a:endParaRPr/>
          </a:p>
          <a:p>
            <a:r>
              <a:t>The timeline is built around a 12-month window, deliberately aligned with compliance obligations under GLBA, SOX, and BSA. Each quarter introduces specific deliverables, from policy development to full system integration, allowing measurable progress and timely audit preparation.</a:t>
            </a:r>
          </a:p>
          <a:p>
            <a:endParaRPr/>
          </a:p>
          <a:p>
            <a:r>
              <a:t>Tasks are further mapped to cybersecurity priority. High-risk or mission-critical items are addressed early, such as governance frameworks and access controls. Lower-priority tasks like modernization and fine-tuning are scheduled in subsequent quarters. This phased approach ensures business continuity while introducing new systems progressively and securely.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Let’s break down the applied SDLC phases that guide the implementation of the cybersecurity strategy. This model ensures structured and secure progress from initiation through full operational readiness.</a:t>
            </a:r>
          </a:p>
          <a:p>
            <a:endParaRPr/>
          </a:p>
          <a:p>
            <a:r>
              <a:t>In the Planning and Requirements stages, the team performs a detailed risk analysis, maps controls to GLBA/BSA/SOX requirements, and ensures alignment with broader business objectives. These steps form the foundation of a defensible cybersecurity framework.</a:t>
            </a:r>
          </a:p>
          <a:p>
            <a:endParaRPr/>
          </a:p>
          <a:p>
            <a:r>
              <a:t>During Design and Development, we create a secure system architecture and deploy foundational tools—such as SIEM, IAM, and encryption technologies. This is the operational core of the cybersecurity transformation.</a:t>
            </a:r>
          </a:p>
          <a:p>
            <a:endParaRPr/>
          </a:p>
          <a:p>
            <a:r>
              <a:t>Finally, Testing, Deployment, and Maintenance ensure that systems function as intended. This phase includes simulations, audits, DR testing, and ongoing patching. Continuous monitoring is introduced during this phase to maintain a strong security posture as the business evolves.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Baseline controls are foundational to any cyber defense posture. These are the must-have, non-negotiable technical protections that safeguard enterprise systems against the most common threats.</a:t>
            </a:r>
          </a:p>
          <a:p>
            <a:endParaRPr/>
          </a:p>
          <a:p>
            <a:r>
              <a:t>On the network layer, Padgett-Beale Financial Services will deploy firewalls and IDS/IPS systems to filter and monitor incoming and outgoing traffic. Secure routers will establish segmented, policy-driven data flows, aligning with best practices under frameworks like NIST and CIS.</a:t>
            </a:r>
          </a:p>
          <a:p>
            <a:endParaRPr/>
          </a:p>
          <a:p>
            <a:r>
              <a:t>For endpoints, all devices will receive hardened configurations, antivirus protections, and Endpoint Detection &amp; Response (EDR) tools. These measures ensure that individual user devices do not become attack vectors into the broader environment.</a:t>
            </a:r>
          </a:p>
          <a:p>
            <a:endParaRPr/>
          </a:p>
          <a:p>
            <a:r>
              <a:t>Access controls will be enforced through MFA and RBAC, while data integrity is protected using TLS encryption in transit and AES-256 at rest. All critical data will also be backed up securely and encrypted, reducing both breach and disaster recovery risks.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Compensatory controls are alternative safeguards deployed when baseline controls are insufficient or not feasible due to legacy constraints or operational risks. These controls are essential for adapting cybersecurity to real-world business conditions.</a:t>
            </a:r>
          </a:p>
          <a:p>
            <a:endParaRPr/>
          </a:p>
          <a:p>
            <a:r>
              <a:t>Administrative controls form the first line, including detailed policies, employee security awareness programs, and legal instruments like nondisclosure agreements. These measures promote a culture of accountability and risk-conscious behavior.</a:t>
            </a:r>
          </a:p>
          <a:p>
            <a:endParaRPr/>
          </a:p>
          <a:p>
            <a:r>
              <a:t>Operational controls manage the day-to-day realities of enterprise security. These include enforcing physical access restrictions to sensitive areas, controlling system changes via formal processes, and ensuring hardened system configurations are maintained across environments.</a:t>
            </a:r>
          </a:p>
          <a:p>
            <a:endParaRPr/>
          </a:p>
          <a:p>
            <a:r>
              <a:t>Finally, tactical controls offer proactive, intelligence-driven defenses. This includes conducting regular threat hunts to detect stealthy adversaries, red teaming to test organizational readiness, and anomaly detection tools that surface deviations in network behavior. These layers collectively ensure that no single point of failure undermines the system.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ABBC8-3648-DD44-51FF-784BBED5BD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22BF53-960C-D0EF-8D01-4FCF305E20F2}"/>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23021CF4-42E9-2B26-578F-E5ACB0FA8C77}"/>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Aptos" panose="020B0004020202020204" pitchFamily="34" charset="0"/>
                <a:ea typeface="Aptos" panose="020B0004020202020204" pitchFamily="34" charset="0"/>
                <a:cs typeface="Times New Roman" panose="02020603050405020304" pitchFamily="18" charset="0"/>
              </a:rPr>
              <a:t>In this presentation, we’ll cover six key sections, starting with an overview of the merger and acquisition — answering who was involved, what assets were acquired, where operations will be held, why the acquisition took place, and how the new operations will unfold. Next, I’ll walk you through our cybersecurity strategy, which is structured around five core pillars to address inherited and potential vulnerabilities. Then, we’ll move into the implementation plan, which follows the System Development Life Cycle and includes detailed security controls, scheduling, and resource allocation. We’ll identify the top five barriers that could threaten the success of this plan and present compensatory measures for each. Finally, I’ll conclude with a summary recommendation supported by the business benefits we expect to achieve.</a:t>
            </a:r>
            <a:endParaRPr lang="en-US" dirty="0"/>
          </a:p>
          <a:p>
            <a:pPr marL="158750" indent="0">
              <a:buNone/>
            </a:pPr>
            <a:endParaRPr dirty="0"/>
          </a:p>
        </p:txBody>
      </p:sp>
    </p:spTree>
    <p:extLst>
      <p:ext uri="{BB962C8B-B14F-4D97-AF65-F5344CB8AC3E}">
        <p14:creationId xmlns:p14="http://schemas.microsoft.com/office/powerpoint/2010/main" val="2650702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An effective cybersecurity plan is only as strong as its execution—and that requires well-planned timelines and realistic budgeting. This slide outlines both the sequence and scale of the implementation effort.</a:t>
            </a:r>
          </a:p>
          <a:p>
            <a:endParaRPr/>
          </a:p>
          <a:p>
            <a:r>
              <a:t>The timeline follows quarterly phases. Q1 will focus on governance and risk assessment; Q2 will deliver awareness training and IAM deployment; Q3 includes the SOC setup and SIEM rollout; and Q4 addresses infrastructure modernization and disaster recovery validation.</a:t>
            </a:r>
          </a:p>
          <a:p>
            <a:endParaRPr/>
          </a:p>
          <a:p>
            <a:r>
              <a:t>In terms of budget, the Year 1 estimate stands at $1.09 million, covering capital expenses like hardware, software, consulting, and setup costs. Maintenance costs in future years are projected at $300K to $400K annually, covering updates, MSSP fees, and ongoing training.</a:t>
            </a:r>
          </a:p>
          <a:p>
            <a:endParaRPr/>
          </a:p>
          <a:p>
            <a:r>
              <a:t>Execution will leverage both internal expertise and third-party support. This hybrid model maximizes institutional knowledge while scaling capacity via vendors for specialized services like GRC tools and SIEM operations.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Even the most well-crafted cybersecurity strategy can falter if barriers to success aren't preemptively addressed. This slide presents the overarching risk categories likely to challenge the PBI-FS integration.</a:t>
            </a:r>
          </a:p>
          <a:p>
            <a:endParaRPr/>
          </a:p>
          <a:p>
            <a:r>
              <a:t>First, third-party vendor interoperability poses significant hurdles. Legacy systems, especially those outside direct IT control, often operate under nonstandard protocols, making secure integration difficult. A lack of coordination can lead to delays and vulnerabilities.</a:t>
            </a:r>
          </a:p>
          <a:p>
            <a:endParaRPr/>
          </a:p>
          <a:p>
            <a:r>
              <a:t>Second, the complexity of financial regulations—ranging from GLBA to SOX and BSA—can result in compliance fatigue. The burden of overlapping audit requirements increases the chance of nonconformance, fines, or reputational harm.</a:t>
            </a:r>
          </a:p>
          <a:p>
            <a:endParaRPr/>
          </a:p>
          <a:p>
            <a:r>
              <a:t>Third, internal cultural resistance must be anticipated. Employees may resist new security controls such as MFA or policy-driven processes, while old infrastructure might harbor dormant threats. Change fatigue and misaligned incentives can derail otherwise strong policies.</a:t>
            </a:r>
          </a:p>
          <a:p>
            <a:endParaRPr/>
          </a:p>
          <a:p>
            <a:r>
              <a:t>The following slides will explore each barrier in detail and propose mitigation strategies.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Third-party vendors are both operational enablers and potential security liabilities. In this acquisition, Island Banking's legacy vendor ecosystem introduces a wide range of security and interoperability risks.</a:t>
            </a:r>
          </a:p>
          <a:p>
            <a:endParaRPr/>
          </a:p>
          <a:p>
            <a:r>
              <a:t>The core challenge is inconsistency. Vendors may use outdated encryption protocols, insufficient authentication practices, or lack formal incident response standards. These misalignments can delay integration, complicate compliance audits, and leave exploitable gaps.</a:t>
            </a:r>
          </a:p>
          <a:p>
            <a:endParaRPr/>
          </a:p>
          <a:p>
            <a:r>
              <a:t>The associated risks include delayed system rollouts, compatibility failures, and inadvertent exposure of sensitive data due to unaligned security baselines.</a:t>
            </a:r>
          </a:p>
          <a:p>
            <a:endParaRPr/>
          </a:p>
          <a:p>
            <a:r>
              <a:t>To mitigate these issues, Padgett-Beale will enforce binding security SLAs for all vendors, require up-to-date compliance attestations (e.g., SOC 2, ISO 27001), and perform recurring security audits. These measures help establish a defensible and transparent third-party security posture.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Operating within the U.S. financial regulatory framework requires constant attention to overlapping legal requirements. GLBA, SOX, and BSA all impose distinct yet intersecting mandates on data governance, audit trails, and financial reporting.</a:t>
            </a:r>
          </a:p>
          <a:p>
            <a:endParaRPr/>
          </a:p>
          <a:p>
            <a:r>
              <a:t>This overlap can lead to duplicated efforts, documentation fatigue, and audit inconsistencies—especially during transitional periods like mergers. Each law has unique reporting thresholds and enforcement bodies, increasing the risk of inadvertent noncompliance.</a:t>
            </a:r>
          </a:p>
          <a:p>
            <a:endParaRPr/>
          </a:p>
          <a:p>
            <a:r>
              <a:t>The business risks here include regulatory fines, loss of license, reputational damage, or prolonged audit disruption. These outcomes could delay product launches and erode stakeholder trust.</a:t>
            </a:r>
          </a:p>
          <a:p>
            <a:endParaRPr/>
          </a:p>
          <a:p>
            <a:r>
              <a:t>Padgett-Beale will mitigate these risks through a dual approach: deploying a Governance, Risk, and Compliance (GRC) platform for automated policy management and control testing, and contracting legal compliance advisors to interpret regulatory nuances during integration.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Technology alone won’t secure Padgett-Beale Financial Services—people play a critical role. Cultural resistance, particularly to MFA enforcement, frequent training, and new policies, is a common but often underestimated threat.</a:t>
            </a:r>
          </a:p>
          <a:p>
            <a:endParaRPr/>
          </a:p>
          <a:p>
            <a:r>
              <a:t>Employees may view these changes as burdensome or unnecessary. This mindset leads to incomplete policy adherence, careless behavior, and greater susceptibility to phishing and insider threats.</a:t>
            </a:r>
          </a:p>
          <a:p>
            <a:endParaRPr/>
          </a:p>
          <a:p>
            <a:r>
              <a:t>If not addressed, such resistance can nullify technical investments and increase the likelihood of a breach due to human error. The risk is not just technical—it’s behavioral and strategic.</a:t>
            </a:r>
          </a:p>
          <a:p>
            <a:endParaRPr/>
          </a:p>
          <a:p>
            <a:r>
              <a:t>To foster a security-first culture, Padgett-Beale will roll out gamified training that is both engaging and educational. Executive leadership will model desired behaviors, and internal “change champions” will serve as peer advocates. These measures are designed to embed security into daily routines and departmental KPIs.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Legacy infrastructure is a double-edged sword in M&amp;A scenarios. While it offers operational continuity, it also introduces unknown risks—especially when cybersecurity practices of the acquiree were outdated or deficient.</a:t>
            </a:r>
          </a:p>
          <a:p>
            <a:endParaRPr/>
          </a:p>
          <a:p>
            <a:r>
              <a:t>These systems may harbor rootkits, trojans, or backdoors that have gone undetected. Their age and configuration complexity often make them incompatible with modern security tools, creating blind spots in monitoring and control.</a:t>
            </a:r>
          </a:p>
          <a:p>
            <a:endParaRPr/>
          </a:p>
          <a:p>
            <a:r>
              <a:t>This represents a severe risk to Padgett-Beale’s security posture, compliance standing, and operational integrity. A single undetected malware instance can serve as a persistent access point for adversaries.</a:t>
            </a:r>
          </a:p>
          <a:p>
            <a:endParaRPr/>
          </a:p>
          <a:p>
            <a:r>
              <a:t>To address this, Padgett-Beale will perform full forensic audits on all legacy systems. Any asset that cannot meet security standards will be securely decommissioned. Where retention is necessary (e.g., for audit history), systems will be isolated, monitored, and restricted to read-only modes.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The final barrier considers threats beyond traditional cybersecurity—natural disasters, geopolitical instability, and advanced persistent threats (APTs). These risks can disrupt operations, destroy data, and harm trust.</a:t>
            </a:r>
          </a:p>
          <a:p>
            <a:endParaRPr/>
          </a:p>
          <a:p>
            <a:r>
              <a:t>Island-based infrastructure is especially vulnerable to hurricanes, earthquakes, and power instability. Meanwhile, geopolitical tensions and targeted cyber espionage (APTs) can undermine even the most well-designed networks.</a:t>
            </a:r>
          </a:p>
          <a:p>
            <a:endParaRPr/>
          </a:p>
          <a:p>
            <a:r>
              <a:t>These risks threaten more than uptime—they can jeopardize regulatory compliance, result in costly downtime, and impact customer confidence.</a:t>
            </a:r>
          </a:p>
          <a:p>
            <a:endParaRPr/>
          </a:p>
          <a:p>
            <a:r>
              <a:t>To prepare, Padgett-Beale will maintain encrypted offsite backups, conduct full-scale business continuity and disaster recovery tests, and leverage MSSP partnerships to ensure 24/7 incident response. This layered approach reinforces resiliency in the face of unpredictable global and environmental volatility.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As we close, this summary consolidates the rationale, execution roadmap, and value proposition of Padgett-Beale’s integrated cybersecurity strategy.</a:t>
            </a:r>
          </a:p>
          <a:p>
            <a:endParaRPr/>
          </a:p>
          <a:p>
            <a:r>
              <a:t>The plan aligns with the broader corporate vision—securing a diversified financial services portfolio while ensuring regulatory compliance. Each strategy pillar—from governance and awareness to access control and modernization—has been crafted to address inherited and emergent risks.</a:t>
            </a:r>
          </a:p>
          <a:p>
            <a:endParaRPr/>
          </a:p>
          <a:p>
            <a:r>
              <a:t>The strategy also provides scalable defenses against both known threats and long-term volatility. This includes physical disruptions, legacy system vulnerabilities, regulatory entanglements, and human behavior challenges.</a:t>
            </a:r>
          </a:p>
          <a:p>
            <a:endParaRPr/>
          </a:p>
          <a:p>
            <a:r>
              <a:t>Today, the board is asked to formally approve the rollout of this cybersecurity strategy across the Padgett-Beale Financial Services unit. Doing so secures the firm’s fintech ambitions, protects stakeholders, and lays a foundation for long-term operational resilience.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implementation of this cybersecurity strategy is more than a compliance exercise—it’s a value multiplier across every dimension of business performance.</a:t>
            </a:r>
          </a:p>
          <a:p>
            <a:endParaRPr/>
          </a:p>
          <a:p>
            <a:r>
              <a:t>First and foremost, it guarantees adherence to federal laws including GLBA, SOX, and BSA. This safeguards Padgett-Beale from financial penalties and legal exposure. But more than that, it embeds trust and reliability into the organizational fabric.</a:t>
            </a:r>
          </a:p>
          <a:p>
            <a:endParaRPr/>
          </a:p>
          <a:p>
            <a:r>
              <a:t>The strategy strengthens operational resilience through SOC operations, disaster recovery planning, and continuous monitoring. These elements reduce the likelihood and impact of attacks while increasing uptime.</a:t>
            </a:r>
          </a:p>
          <a:p>
            <a:endParaRPr/>
          </a:p>
          <a:p>
            <a:r>
              <a:t>For customers, the benefits are tangible: strong data protection builds confidence, improving client retention and acquisition. On the financial side, proactive security investments significantly reduce breach and litigation costs—often saving millions over time.</a:t>
            </a:r>
          </a:p>
          <a:p>
            <a:endParaRPr/>
          </a:p>
          <a:p>
            <a:r>
              <a:t>Finally, by integrating security into the very structure of PBI-FS, Padgett-Beale ensures a robust foundation for scaling its financial services presence across future markets.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At the heart of this acquisition lies a bold strategic maneuver. Padgett-Beale, known globally for its hospitality and real estate operations, steps into the fintech arena with the acquisition of Island Banking Services. This firm, while once mired in regulatory concerns over crypto transactions, brings valuable financial systems and infrastructure to the table.</a:t>
            </a:r>
          </a:p>
          <a:p>
            <a:endParaRPr/>
          </a:p>
          <a:p>
            <a:r>
              <a:t>By forming Padgett-Beale Financial Services—or PBI-FS—the goal is clear: to merge Padgett-Beale’s operational excellence with modern financial service capabilities. This blend aims not just at diversification but at transforming the very nature of customer engagement and business scope.</a:t>
            </a:r>
          </a:p>
          <a:p>
            <a:endParaRPr/>
          </a:p>
          <a:p>
            <a:r>
              <a:t>Understanding who is involved gives us a lens into the strategy and intent behind this M&amp;A. It's a calculated leap into a regulated, high-growth space, driven by legacy strength and a vision for innovation.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1DB90-3F1F-DC5D-C388-7DAC2FB073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984D5A-3CEE-1B76-8530-381EE9BD2D0A}"/>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F4E14F50-4F7F-972F-30CE-5046BB33821C}"/>
              </a:ext>
            </a:extLst>
          </p:cNvPr>
          <p:cNvSpPr>
            <a:spLocks noGrp="1"/>
          </p:cNvSpPr>
          <p:nvPr>
            <p:ph type="body" idx="1"/>
          </p:nvPr>
        </p:nvSpPr>
        <p:spPr/>
        <p:txBody>
          <a:bodyPr/>
          <a:lstStyle/>
          <a:p>
            <a:pPr marL="158750" indent="0">
              <a:buNone/>
            </a:pPr>
            <a:endParaRPr dirty="0"/>
          </a:p>
        </p:txBody>
      </p:sp>
    </p:spTree>
    <p:extLst>
      <p:ext uri="{BB962C8B-B14F-4D97-AF65-F5344CB8AC3E}">
        <p14:creationId xmlns:p14="http://schemas.microsoft.com/office/powerpoint/2010/main" val="4027655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The scope of the acquisition goes beyond traditional financial assets. Padgett-Beale has secured critical IT infrastructure, including financial transaction processing systems and operational licenses. These components lay the foundation for PBI-FS to rapidly re-enter the market.</a:t>
            </a:r>
          </a:p>
          <a:p>
            <a:endParaRPr/>
          </a:p>
          <a:p>
            <a:r>
              <a:t>However, the deal also includes obligations that must be addressed proactively. These include reopening the call center on the island with retained staff and maintaining some legacy systems, not for function, but for audit and regulatory transparency.</a:t>
            </a:r>
          </a:p>
          <a:p>
            <a:endParaRPr/>
          </a:p>
          <a:p>
            <a:r>
              <a:t>One of the more complex components involves partial company records that remain under legal review. This raises immediate governance and compliance challenges that will need to be addressed in the cybersecurity strategy. The acquired assets are valuable, but they come with baggage that must be responsibly managed.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This slide outlines the principal entities involved in the strategic acquisition. Padgett-Beale, Inc., a global hospitality conglomerate, leads the acquisition as part of a diversification initiative. They are leveraging their operational sophistication to expand into the high-margin financial sector. The target of the acquisition, Island Banking Services, is a regional player with a history that includes compliance challenges, particularly in the realm of crypto-finance. Despite its troubled past, its core financial processing capabilities and localized customer base present an undervalued opportunity.</a:t>
            </a:r>
          </a:p>
          <a:p>
            <a:endParaRPr/>
          </a:p>
          <a:p>
            <a:r>
              <a:t>Post-acquisition, the merged operations are being rebranded as Padgett-Beale Financial Services (PBI-FS). This new entity will integrate Padgett-Beale’s risk-managed governance with Island Banking's operational assets to launch a compliant, tech-forward financial services platform.</a:t>
            </a:r>
          </a:p>
          <a:p>
            <a:endParaRPr/>
          </a:p>
          <a:p>
            <a:r>
              <a:t>This move sets the stage for vertical expansion and operational synergy, reflecting Padgett-Beale's ambition to broaden its portfolio beyond traditional hospitality assets.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In this section, we examine the tangible and intangible components of the acquisition. Padgett-Beale has acquired Island Banking’s core assets, which include sophisticated financial transaction systems and critical software and hardware infrastructure. These systems form the digital backbone of the future Padgett-Beale Financial Services (PBI-FS) platform.</a:t>
            </a:r>
          </a:p>
          <a:p>
            <a:endParaRPr/>
          </a:p>
          <a:p>
            <a:r>
              <a:t>Moreover, the call center operation—once dormant—is set to be reactivated, utilizing retained local staff. This decision supports community ties and mitigates onboarding costs. Importantly, some records that may have legal implications will be selectively maintained in accordance with U.S. compliance standards, ensuring transparency while minimizing legal risk.</a:t>
            </a:r>
          </a:p>
          <a:p>
            <a:endParaRPr/>
          </a:p>
          <a:p>
            <a:r>
              <a:t>Padgett-Beale has also committed to maintaining minimal legacy systems exclusively for audit purposes. These systems, while not ideal from a security perspective, are necessary for demonstrating historical continuity and compliance to regulators.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The spatial distribution of operational responsibilities reflects both strategic intent and regulatory necessity. First, customer interaction remains local—Padgett-Beale will restore the Island Banking call center, offering continuity for regional clients and stabilizing the workforce. This decision also ensures culturally competent service and leverages existing facility investments.</a:t>
            </a:r>
          </a:p>
          <a:p>
            <a:endParaRPr/>
          </a:p>
          <a:p>
            <a:r>
              <a:t>Conversely, all core IT functions—including data centers and security management—will relocate to the U.S. This shift is key for aligning operations with stricter U.S. data protection laws and centralizing cybersecurity oversight. Hosting these capabilities domestically reduces exposure to international data transfer risks and regulatory inconsistencies.</a:t>
            </a:r>
          </a:p>
          <a:p>
            <a:endParaRPr/>
          </a:p>
          <a:p>
            <a:r>
              <a:t>Finally, executive governance and compliance oversight will be headquartered in Delaware, Padgett-Beale’s corporate base. This centralization ensures that leadership has direct control over strategic direction, policy enforcement, and audit readiness—anchoring the new entity firmly within the U.S. legal and operational framework.</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Now let’s turn to the strategic rationale behind the acquisition. Padgett-Beale, traditionally rooted in hospitality and real estate, is implementing a diversification strategy by entering the financial services domain. This move is designed not only to reduce dependency on its core sectors but also to tap into more stable and potentially higher-margin financial services.</a:t>
            </a:r>
          </a:p>
          <a:p>
            <a:endParaRPr/>
          </a:p>
          <a:p>
            <a:r>
              <a:t>The timing of this acquisition is strategic. Island Banking Services was acquired post-bankruptcy, allowing Padgett-Beale to secure its technology stack and processing capabilities at a fraction of their original cost. These assets include both infrastructure and personnel that would be significantly more expensive under ordinary conditions.</a:t>
            </a:r>
          </a:p>
          <a:p>
            <a:endParaRPr/>
          </a:p>
          <a:p>
            <a:r>
              <a:t>Moreover, this acquisition positions Padgett-Beale for scalable entry into the growing fintech space. By integrating legacy systems with modern cybersecurity controls, the firm can build a resilient and forward-looking financial platform that supports sustainable growth.</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Executing this acquisition securely requires meticulous planning and compliance-driven architecture. First, Padgett-Beale will rebuild the technological infrastructure of Island Banking Services with a zero-trust design model. This includes strict access control, segmentation, and encryption protocols tailored to U.S. regulatory expectations.</a:t>
            </a:r>
          </a:p>
          <a:p>
            <a:endParaRPr/>
          </a:p>
          <a:p>
            <a:r>
              <a:t>Second, the entire integration is shaped by legal frameworks such as the Gramm-Leach-Bliley Act (GLBA), the Bank Secrecy Act (BSA), and the Sarbanes-Oxley Act (SOX). These ensure that financial data handling, governance, and audit practices meet federal standards from the outset.</a:t>
            </a:r>
          </a:p>
          <a:p>
            <a:endParaRPr/>
          </a:p>
          <a:p>
            <a:r>
              <a:t>Critically, this cybersecurity-driven transformation will be overseen by a newly appointed Chief Information Security Officer. This role consolidates strategic planning, risk oversight, and policy development under a single accountable executive, ensuring alignment with both business and compliance priorities.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2"/>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60" name="Google Shape;60;p12"/>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subTitle" idx="2"/>
          </p:nvPr>
        </p:nvSpPr>
        <p:spPr>
          <a:xfrm>
            <a:off x="387975" y="789025"/>
            <a:ext cx="8520600" cy="8331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userDrawn="1">
  <p:cSld name="TITLE_AND_BODY_1">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hasCustomPrompt="1"/>
          </p:nvPr>
        </p:nvSpPr>
        <p:spPr>
          <a:xfrm>
            <a:off x="311700" y="0"/>
            <a:ext cx="8520600" cy="712925"/>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Agenda</a:t>
            </a:r>
            <a:endParaRPr dirty="0"/>
          </a:p>
        </p:txBody>
      </p:sp>
      <p:sp>
        <p:nvSpPr>
          <p:cNvPr id="26" name="Google Shape;26;p5"/>
          <p:cNvSpPr txBox="1">
            <a:spLocks noGrp="1"/>
          </p:cNvSpPr>
          <p:nvPr>
            <p:ph type="body" idx="1"/>
          </p:nvPr>
        </p:nvSpPr>
        <p:spPr>
          <a:xfrm>
            <a:off x="311700" y="1194734"/>
            <a:ext cx="8520600" cy="3850965"/>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7" name="Google Shape;27;p5"/>
          <p:cNvSpPr txBox="1">
            <a:spLocks noGrp="1"/>
          </p:cNvSpPr>
          <p:nvPr>
            <p:ph type="sldNum" idx="12"/>
          </p:nvPr>
        </p:nvSpPr>
        <p:spPr>
          <a:xfrm>
            <a:off x="8832297" y="4863993"/>
            <a:ext cx="311411" cy="192824"/>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10" name="Subtitle 1">
            <a:extLst>
              <a:ext uri="{FF2B5EF4-FFF2-40B4-BE49-F238E27FC236}">
                <a16:creationId xmlns:a16="http://schemas.microsoft.com/office/drawing/2014/main" id="{0D296A4F-FF01-A06E-7AAA-3D203B6399A4}"/>
              </a:ext>
            </a:extLst>
          </p:cNvPr>
          <p:cNvSpPr>
            <a:spLocks noGrp="1"/>
          </p:cNvSpPr>
          <p:nvPr>
            <p:ph type="subTitle" idx="13"/>
          </p:nvPr>
        </p:nvSpPr>
        <p:spPr>
          <a:xfrm>
            <a:off x="311699" y="712926"/>
            <a:ext cx="8520599" cy="481810"/>
          </a:xfrm>
        </p:spPr>
        <p:txBody>
          <a:bodyPr tIns="0" anchor="t">
            <a:normAutofit/>
          </a:bodyPr>
          <a:lstStyle>
            <a:lvl1pPr marL="0" indent="0" algn="l">
              <a:lnSpc>
                <a:spcPct val="100000"/>
              </a:lnSpc>
              <a:buNone/>
              <a:defRPr sz="16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body" idx="1"/>
          </p:nvPr>
        </p:nvSpPr>
        <p:spPr>
          <a:xfrm>
            <a:off x="3117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6"/>
          <p:cNvSpPr txBox="1">
            <a:spLocks noGrp="1"/>
          </p:cNvSpPr>
          <p:nvPr>
            <p:ph type="subTitle" idx="3"/>
          </p:nvPr>
        </p:nvSpPr>
        <p:spPr>
          <a:xfrm>
            <a:off x="386975" y="8640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34" name="Google Shape;34;p6"/>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w="19050" cap="flat" cmpd="sng">
            <a:solidFill>
              <a:schemeClr val="dk1"/>
            </a:solidFill>
            <a:prstDash val="solid"/>
            <a:round/>
            <a:headEnd type="none" w="sm" len="sm"/>
            <a:tailEnd type="none" w="sm" len="sm"/>
          </a:ln>
        </p:spPr>
      </p:cxn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10"/>
          <p:cNvSpPr txBox="1">
            <a:spLocks noGrp="1"/>
          </p:cNvSpPr>
          <p:nvPr>
            <p:ph type="body" idx="1"/>
          </p:nvPr>
        </p:nvSpPr>
        <p:spPr>
          <a:xfrm>
            <a:off x="3117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0" name="Google Shape;50;p10"/>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1" name="Google Shape;51;p10"/>
          <p:cNvSpPr txBox="1">
            <a:spLocks noGrp="1"/>
          </p:cNvSpPr>
          <p:nvPr>
            <p:ph type="subTitle" idx="3"/>
          </p:nvPr>
        </p:nvSpPr>
        <p:spPr>
          <a:xfrm>
            <a:off x="386975" y="7878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2" name="Google Shape;52;p10"/>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
        <p:nvSpPr>
          <p:cNvPr id="53" name="Google Shape;53;p10"/>
          <p:cNvSpPr txBox="1">
            <a:spLocks noGrp="1"/>
          </p:cNvSpPr>
          <p:nvPr>
            <p:ph type="sldNum" idx="5"/>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A237C-A58D-8E2D-318B-00553367D0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1BABBA-1B53-B5C3-A0C9-EA7EA80FDD2C}"/>
              </a:ext>
            </a:extLst>
          </p:cNvPr>
          <p:cNvSpPr>
            <a:spLocks noGrp="1"/>
          </p:cNvSpPr>
          <p:nvPr>
            <p:ph type="title"/>
          </p:nvPr>
        </p:nvSpPr>
        <p:spPr>
          <a:xfrm>
            <a:off x="311700" y="0"/>
            <a:ext cx="8520600" cy="4907902"/>
          </a:xfrm>
        </p:spPr>
        <p:txBody>
          <a:bodyPr>
            <a:normAutofit/>
          </a:bodyPr>
          <a:lstStyle/>
          <a:p>
            <a:pPr algn="ctr"/>
            <a:r>
              <a:rPr lang="en-US" sz="1600" b="1" dirty="0"/>
              <a:t>Padgett-Beale M&amp;A Cybersecurity Strategy</a:t>
            </a:r>
            <a:br>
              <a:rPr lang="en-US" sz="1600" b="1" dirty="0"/>
            </a:br>
            <a:br>
              <a:rPr lang="en-US" sz="1600" b="1" dirty="0"/>
            </a:br>
            <a:r>
              <a:rPr lang="en-US" sz="1600" dirty="0"/>
              <a:t>Edison Maniwang</a:t>
            </a:r>
            <a:br>
              <a:rPr lang="en-US" sz="1600" dirty="0"/>
            </a:br>
            <a:r>
              <a:rPr lang="en-US" sz="1600" dirty="0"/>
              <a:t>University of Maryland Global Campus</a:t>
            </a:r>
            <a:br>
              <a:rPr lang="en-US" sz="1600" dirty="0"/>
            </a:br>
            <a:r>
              <a:rPr lang="en-US" sz="1600" dirty="0"/>
              <a:t>CSIA 485 Cyber Management and Policy Capstone</a:t>
            </a:r>
            <a:br>
              <a:rPr lang="en-US" sz="1600" dirty="0"/>
            </a:br>
            <a:r>
              <a:rPr lang="en-US" sz="1600" dirty="0"/>
              <a:t>Professor Holly Ridgeway</a:t>
            </a:r>
            <a:br>
              <a:rPr lang="en-US" sz="1600" dirty="0"/>
            </a:br>
            <a:r>
              <a:rPr lang="en-US" sz="1600" dirty="0"/>
              <a:t>May 4</a:t>
            </a:r>
            <a:r>
              <a:rPr lang="en-US" sz="1600" baseline="30000" dirty="0"/>
              <a:t>th</a:t>
            </a:r>
            <a:r>
              <a:rPr lang="en-US" sz="1600" dirty="0"/>
              <a:t>, 2025</a:t>
            </a:r>
            <a:endParaRPr sz="1600" b="1" dirty="0"/>
          </a:p>
        </p:txBody>
      </p:sp>
    </p:spTree>
    <p:extLst>
      <p:ext uri="{BB962C8B-B14F-4D97-AF65-F5344CB8AC3E}">
        <p14:creationId xmlns:p14="http://schemas.microsoft.com/office/powerpoint/2010/main" val="1543544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Cybersecurity Strategy Overview</a:t>
            </a:r>
          </a:p>
        </p:txBody>
      </p:sp>
      <p:sp>
        <p:nvSpPr>
          <p:cNvPr id="4" name="Subtitle 3"/>
          <p:cNvSpPr>
            <a:spLocks noGrp="1"/>
          </p:cNvSpPr>
          <p:nvPr>
            <p:ph type="subTitle" idx="13"/>
          </p:nvPr>
        </p:nvSpPr>
        <p:spPr/>
        <p:txBody>
          <a:bodyPr>
            <a:normAutofit/>
          </a:bodyPr>
          <a:lstStyle/>
          <a:p>
            <a:r>
              <a:t>Securing the Future of Padgett-Beale Financial Services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3464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Cybersecurity Governance:</a:t>
            </a:r>
            <a:r>
              <a:rPr sz="1300" b="0" i="0">
                <a:solidFill>
                  <a:srgbClr val="616161"/>
                </a:solidFill>
                <a:latin typeface="Proxima Nova"/>
              </a:rPr>
              <a:t> Centralized leadership, GRC integration, and policy enforcement across the organization.</a:t>
            </a:r>
          </a:p>
          <a:p>
            <a:pPr marL="228600" lvl="1" indent="-91440" algn="l">
              <a:spcBef>
                <a:spcPts val="1200"/>
              </a:spcBef>
              <a:spcAft>
                <a:spcPts val="0"/>
              </a:spcAft>
              <a:buSzPct val="100000"/>
              <a:buFont typeface="Arial"/>
              <a:buChar char="•"/>
            </a:pPr>
            <a:r>
              <a:rPr sz="1300" b="1" i="0">
                <a:solidFill>
                  <a:srgbClr val="616161"/>
                </a:solidFill>
                <a:latin typeface="Proxima Nova"/>
              </a:rPr>
              <a:t>Security Awareness &amp; Training:</a:t>
            </a:r>
            <a:r>
              <a:rPr sz="1300" b="0" i="0">
                <a:solidFill>
                  <a:srgbClr val="616161"/>
                </a:solidFill>
                <a:latin typeface="Proxima Nova"/>
              </a:rPr>
              <a:t> Company-wide annual training with role-specific modules and phishing simulations.</a:t>
            </a:r>
          </a:p>
          <a:p>
            <a:pPr marL="228600" lvl="1" indent="-91440" algn="l">
              <a:spcBef>
                <a:spcPts val="1200"/>
              </a:spcBef>
              <a:spcAft>
                <a:spcPts val="0"/>
              </a:spcAft>
              <a:buSzPct val="100000"/>
              <a:buFont typeface="Arial"/>
              <a:buChar char="•"/>
            </a:pPr>
            <a:r>
              <a:rPr sz="1300" b="1" i="0">
                <a:solidFill>
                  <a:srgbClr val="616161"/>
                </a:solidFill>
                <a:latin typeface="Proxima Nova"/>
              </a:rPr>
              <a:t>Access Control &amp; Monitoring:</a:t>
            </a:r>
            <a:r>
              <a:rPr sz="1300" b="0" i="0">
                <a:solidFill>
                  <a:srgbClr val="616161"/>
                </a:solidFill>
                <a:latin typeface="Proxima Nova"/>
              </a:rPr>
              <a:t> IAM solutions, centralized SOC, and real-time threat monitoring with SIEM/IDS.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Markus Spiske on Unsplash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Strategy 1 – Governance &amp; Oversight</a:t>
            </a:r>
          </a:p>
        </p:txBody>
      </p:sp>
      <p:sp>
        <p:nvSpPr>
          <p:cNvPr id="4" name="Subtitle 3"/>
          <p:cNvSpPr>
            <a:spLocks noGrp="1"/>
          </p:cNvSpPr>
          <p:nvPr>
            <p:ph type="subTitle" idx="13"/>
          </p:nvPr>
        </p:nvSpPr>
        <p:spPr/>
        <p:txBody>
          <a:bodyPr>
            <a:normAutofit/>
          </a:bodyPr>
          <a:lstStyle/>
          <a:p>
            <a:r>
              <a:t>Establishing Control, Compliance, and Visibility</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411360"/>
          </a:xfrm>
          <a:prstGeom prst="rect">
            <a:avLst/>
          </a:prstGeom>
          <a:noFill/>
          <a:ln>
            <a:noFill/>
          </a:ln>
        </p:spPr>
        <p:txBody>
          <a:bodyPr wrap="square" lIns="0" tIns="0" rIns="0" bIns="0" anchor="t">
            <a:spAutoFit/>
          </a:bodyPr>
          <a:lstStyle/>
          <a:p>
            <a:pPr algn="ctr"/>
            <a:r>
              <a:rPr sz="1300" b="1" i="0">
                <a:solidFill>
                  <a:srgbClr val="616161"/>
                </a:solidFill>
                <a:latin typeface="Proxima Nova"/>
              </a:rPr>
              <a:t>Appoint CISO &amp; Governance Committee</a:t>
            </a:r>
          </a:p>
          <a:p>
            <a:pPr algn="ctr">
              <a:spcAft>
                <a:spcPts val="1200"/>
              </a:spcAft>
            </a:pPr>
            <a:r>
              <a:rPr sz="1300" b="0" i="0">
                <a:solidFill>
                  <a:srgbClr val="616161"/>
                </a:solidFill>
                <a:latin typeface="Proxima Nova"/>
              </a:rPr>
              <a:t>Establish executive leadership to steer cybersecurity integration and compliance.</a:t>
            </a:r>
          </a:p>
        </p:txBody>
      </p:sp>
      <p:sp>
        <p:nvSpPr>
          <p:cNvPr id="14" name="Rectangle 13"/>
          <p:cNvSpPr/>
          <p:nvPr/>
        </p:nvSpPr>
        <p:spPr>
          <a:xfrm>
            <a:off x="3225700" y="1508670"/>
            <a:ext cx="2692449"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GLBA/SOX/BSA-Compliant Policies</a:t>
            </a:r>
          </a:p>
          <a:p>
            <a:pPr algn="ctr">
              <a:spcAft>
                <a:spcPts val="1200"/>
              </a:spcAft>
            </a:pPr>
            <a:r>
              <a:rPr sz="1300" b="0" i="0">
                <a:solidFill>
                  <a:srgbClr val="616161"/>
                </a:solidFill>
                <a:latin typeface="Proxima Nova"/>
              </a:rPr>
              <a:t>Develop a full suite of financial regulations-compliant policies, tailored to acquired assets.</a:t>
            </a:r>
          </a:p>
        </p:txBody>
      </p:sp>
      <p:sp>
        <p:nvSpPr>
          <p:cNvPr id="19" name="Rectangle 18"/>
          <p:cNvSpPr/>
          <p:nvPr/>
        </p:nvSpPr>
        <p:spPr>
          <a:xfrm>
            <a:off x="622295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Deploy GRC Platform</a:t>
            </a:r>
          </a:p>
          <a:p>
            <a:pPr algn="ctr">
              <a:spcAft>
                <a:spcPts val="1200"/>
              </a:spcAft>
            </a:pPr>
            <a:r>
              <a:rPr sz="1300" b="0" i="0">
                <a:solidFill>
                  <a:srgbClr val="616161"/>
                </a:solidFill>
                <a:latin typeface="Proxima Nova"/>
              </a:rPr>
              <a:t>Integrate governance, risk, and compliance tracking into a unified platform for auditing and control.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Strategy 2 – Security Awareness Training</a:t>
            </a:r>
          </a:p>
        </p:txBody>
      </p:sp>
      <p:sp>
        <p:nvSpPr>
          <p:cNvPr id="4" name="Subtitle 3"/>
          <p:cNvSpPr>
            <a:spLocks noGrp="1"/>
          </p:cNvSpPr>
          <p:nvPr>
            <p:ph type="subTitle" idx="13"/>
          </p:nvPr>
        </p:nvSpPr>
        <p:spPr/>
        <p:txBody>
          <a:bodyPr>
            <a:normAutofit/>
          </a:bodyPr>
          <a:lstStyle/>
          <a:p>
            <a:r>
              <a:t>Building a Human Firewall Through Education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Comprehensive Training</a:t>
            </a:r>
          </a:p>
          <a:p>
            <a:pPr algn="ctr">
              <a:spcAft>
                <a:spcPts val="1200"/>
              </a:spcAft>
            </a:pPr>
            <a:r>
              <a:rPr sz="1300" b="0" i="0">
                <a:solidFill>
                  <a:srgbClr val="616161"/>
                </a:solidFill>
                <a:latin typeface="Proxima Nova"/>
              </a:rPr>
              <a:t>Mandatory onboarding and annual refreshers for all employees across departments.</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Role-Based Modules</a:t>
            </a:r>
          </a:p>
          <a:p>
            <a:pPr algn="ctr">
              <a:spcAft>
                <a:spcPts val="1200"/>
              </a:spcAft>
            </a:pPr>
            <a:r>
              <a:rPr sz="1300" b="0" i="0">
                <a:solidFill>
                  <a:srgbClr val="616161"/>
                </a:solidFill>
                <a:latin typeface="Proxima Nova"/>
              </a:rPr>
              <a:t>Targeted content for high-risk groups such as finance, IT, and customer service.</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Phishing &amp; Gamification</a:t>
            </a:r>
          </a:p>
          <a:p>
            <a:pPr algn="ctr">
              <a:spcAft>
                <a:spcPts val="1200"/>
              </a:spcAft>
            </a:pPr>
            <a:r>
              <a:rPr sz="1300" b="0" i="0">
                <a:solidFill>
                  <a:srgbClr val="616161"/>
                </a:solidFill>
                <a:latin typeface="Proxima Nova"/>
              </a:rPr>
              <a:t>Simulations and gamified learning to enhance engagement and retention.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Strategy 3 – Identity &amp; Access Management</a:t>
            </a:r>
          </a:p>
        </p:txBody>
      </p:sp>
      <p:sp>
        <p:nvSpPr>
          <p:cNvPr id="4" name="Subtitle 3"/>
          <p:cNvSpPr>
            <a:spLocks noGrp="1"/>
          </p:cNvSpPr>
          <p:nvPr>
            <p:ph type="subTitle" idx="13"/>
          </p:nvPr>
        </p:nvSpPr>
        <p:spPr/>
        <p:txBody>
          <a:bodyPr>
            <a:normAutofit/>
          </a:bodyPr>
          <a:lstStyle/>
          <a:p>
            <a:r>
              <a:t>Securing User Access Across the Organization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Multi-Factor Authentication (MFA)</a:t>
            </a:r>
          </a:p>
          <a:p>
            <a:pPr algn="ctr">
              <a:spcAft>
                <a:spcPts val="1200"/>
              </a:spcAft>
            </a:pPr>
            <a:r>
              <a:rPr sz="1300" b="0" i="0">
                <a:solidFill>
                  <a:srgbClr val="616161"/>
                </a:solidFill>
                <a:latin typeface="Proxima Nova"/>
              </a:rPr>
              <a:t>Enhances access security by requiring multiple identity verifications.</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Role-Based Access Control (RBAC)</a:t>
            </a:r>
          </a:p>
          <a:p>
            <a:pPr algn="ctr">
              <a:spcAft>
                <a:spcPts val="1200"/>
              </a:spcAft>
            </a:pPr>
            <a:r>
              <a:rPr sz="1300" b="0" i="0">
                <a:solidFill>
                  <a:srgbClr val="616161"/>
                </a:solidFill>
                <a:latin typeface="Proxima Nova"/>
              </a:rPr>
              <a:t>Restricts access to resources based on user job roles and necessity.</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Automated Provisioning</a:t>
            </a:r>
          </a:p>
          <a:p>
            <a:pPr algn="ctr">
              <a:spcAft>
                <a:spcPts val="1200"/>
              </a:spcAft>
            </a:pPr>
            <a:r>
              <a:rPr sz="1300" b="0" i="0">
                <a:solidFill>
                  <a:srgbClr val="616161"/>
                </a:solidFill>
                <a:latin typeface="Proxima Nova"/>
              </a:rPr>
              <a:t>Streamlines onboarding and offboarding to prevent unauthorized access.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Strategy 4 – Security Operations &amp; Monitoring</a:t>
            </a:r>
          </a:p>
        </p:txBody>
      </p:sp>
      <p:sp>
        <p:nvSpPr>
          <p:cNvPr id="4" name="Subtitle 3"/>
          <p:cNvSpPr>
            <a:spLocks noGrp="1"/>
          </p:cNvSpPr>
          <p:nvPr>
            <p:ph type="subTitle" idx="13"/>
          </p:nvPr>
        </p:nvSpPr>
        <p:spPr/>
        <p:txBody>
          <a:bodyPr>
            <a:normAutofit/>
          </a:bodyPr>
          <a:lstStyle/>
          <a:p>
            <a:r>
              <a:t>Real-Time Threat Detection and Response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Establish SOC or MSSP Partnership</a:t>
            </a:r>
          </a:p>
          <a:p>
            <a:pPr algn="ctr">
              <a:spcAft>
                <a:spcPts val="1200"/>
              </a:spcAft>
            </a:pPr>
            <a:r>
              <a:rPr sz="1300" b="0" i="0">
                <a:solidFill>
                  <a:srgbClr val="616161"/>
                </a:solidFill>
                <a:latin typeface="Proxima Nova"/>
              </a:rPr>
              <a:t>Centralize monitoring via internal team or third-party Managed Security Service Provider.</a:t>
            </a:r>
          </a:p>
        </p:txBody>
      </p:sp>
      <p:sp>
        <p:nvSpPr>
          <p:cNvPr id="14" name="Rectangle 13"/>
          <p:cNvSpPr/>
          <p:nvPr/>
        </p:nvSpPr>
        <p:spPr>
          <a:xfrm>
            <a:off x="3225700" y="1508670"/>
            <a:ext cx="2692449"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Deploy SIEM and IDS/IPS</a:t>
            </a:r>
          </a:p>
          <a:p>
            <a:pPr algn="ctr">
              <a:spcAft>
                <a:spcPts val="1200"/>
              </a:spcAft>
            </a:pPr>
            <a:r>
              <a:rPr sz="1300" b="0" i="0">
                <a:solidFill>
                  <a:srgbClr val="616161"/>
                </a:solidFill>
                <a:latin typeface="Proxima Nova"/>
              </a:rPr>
              <a:t>Integrate tools for logging, correlation, and detection of suspicious behaviors.</a:t>
            </a:r>
          </a:p>
        </p:txBody>
      </p:sp>
      <p:sp>
        <p:nvSpPr>
          <p:cNvPr id="19" name="Rectangle 18"/>
          <p:cNvSpPr/>
          <p:nvPr/>
        </p:nvSpPr>
        <p:spPr>
          <a:xfrm>
            <a:off x="622295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411360"/>
          </a:xfrm>
          <a:prstGeom prst="rect">
            <a:avLst/>
          </a:prstGeom>
          <a:noFill/>
          <a:ln>
            <a:noFill/>
          </a:ln>
        </p:spPr>
        <p:txBody>
          <a:bodyPr wrap="square" lIns="0" tIns="0" rIns="0" bIns="0" anchor="t">
            <a:spAutoFit/>
          </a:bodyPr>
          <a:lstStyle/>
          <a:p>
            <a:pPr algn="ctr"/>
            <a:r>
              <a:rPr sz="1300" b="1" i="0">
                <a:solidFill>
                  <a:srgbClr val="616161"/>
                </a:solidFill>
                <a:latin typeface="Proxima Nova"/>
              </a:rPr>
              <a:t>Develop Incident Response Plan (IRP)</a:t>
            </a:r>
          </a:p>
          <a:p>
            <a:pPr algn="ctr">
              <a:spcAft>
                <a:spcPts val="1200"/>
              </a:spcAft>
            </a:pPr>
            <a:r>
              <a:rPr sz="1300" b="0" i="0">
                <a:solidFill>
                  <a:srgbClr val="616161"/>
                </a:solidFill>
                <a:latin typeface="Proxima Nova"/>
              </a:rPr>
              <a:t>Tested procedures for triage, containment, and recovery from cyber threats.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Strategy 5 – Infrastructure Modernization</a:t>
            </a:r>
          </a:p>
        </p:txBody>
      </p:sp>
      <p:sp>
        <p:nvSpPr>
          <p:cNvPr id="4" name="Subtitle 3"/>
          <p:cNvSpPr>
            <a:spLocks noGrp="1"/>
          </p:cNvSpPr>
          <p:nvPr>
            <p:ph type="subTitle" idx="13"/>
          </p:nvPr>
        </p:nvSpPr>
        <p:spPr/>
        <p:txBody>
          <a:bodyPr>
            <a:normAutofit/>
          </a:bodyPr>
          <a:lstStyle/>
          <a:p>
            <a:r>
              <a:t>Rebuilding the Technical Foundation for Security</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1407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Legacy System Replacement:</a:t>
            </a:r>
            <a:r>
              <a:rPr sz="1300" b="0" i="0">
                <a:solidFill>
                  <a:srgbClr val="616161"/>
                </a:solidFill>
                <a:latin typeface="Proxima Nova"/>
              </a:rPr>
              <a:t> Retire outdated or compromised infrastructure to reduce technical debt and attack surface.</a:t>
            </a:r>
          </a:p>
          <a:p>
            <a:pPr marL="228600" lvl="1" indent="-91440" algn="l">
              <a:spcBef>
                <a:spcPts val="1200"/>
              </a:spcBef>
              <a:spcAft>
                <a:spcPts val="0"/>
              </a:spcAft>
              <a:buSzPct val="100000"/>
              <a:buFont typeface="Arial"/>
              <a:buChar char="•"/>
            </a:pPr>
            <a:r>
              <a:rPr sz="1300" b="1" i="0">
                <a:solidFill>
                  <a:srgbClr val="616161"/>
                </a:solidFill>
                <a:latin typeface="Proxima Nova"/>
              </a:rPr>
              <a:t>Data Encryption Everywhere:</a:t>
            </a:r>
            <a:r>
              <a:rPr sz="1300" b="0" i="0">
                <a:solidFill>
                  <a:srgbClr val="616161"/>
                </a:solidFill>
                <a:latin typeface="Proxima Nova"/>
              </a:rPr>
              <a:t> Utilize TLS for data in transit and AES-256 for data at rest.</a:t>
            </a:r>
          </a:p>
          <a:p>
            <a:pPr marL="228600" lvl="1" indent="-91440" algn="l">
              <a:spcBef>
                <a:spcPts val="1200"/>
              </a:spcBef>
              <a:spcAft>
                <a:spcPts val="0"/>
              </a:spcAft>
              <a:buSzPct val="100000"/>
              <a:buFont typeface="Arial"/>
              <a:buChar char="•"/>
            </a:pPr>
            <a:r>
              <a:rPr sz="1300" b="1" i="0">
                <a:solidFill>
                  <a:srgbClr val="616161"/>
                </a:solidFill>
                <a:latin typeface="Proxima Nova"/>
              </a:rPr>
              <a:t>Segmentation &amp; Disaster Recovery:</a:t>
            </a:r>
            <a:r>
              <a:rPr sz="1300" b="0" i="0">
                <a:solidFill>
                  <a:srgbClr val="616161"/>
                </a:solidFill>
                <a:latin typeface="Proxima Nova"/>
              </a:rPr>
              <a:t> Implement network segmentation by trust level and test DR protocols regularly.</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Dan Nelson on Unsplash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Implementation Plan Overview</a:t>
            </a:r>
          </a:p>
        </p:txBody>
      </p:sp>
      <p:sp>
        <p:nvSpPr>
          <p:cNvPr id="4" name="Subtitle 3"/>
          <p:cNvSpPr>
            <a:spLocks noGrp="1"/>
          </p:cNvSpPr>
          <p:nvPr>
            <p:ph type="subTitle" idx="13"/>
          </p:nvPr>
        </p:nvSpPr>
        <p:spPr/>
        <p:txBody>
          <a:bodyPr>
            <a:normAutofit/>
          </a:bodyPr>
          <a:lstStyle/>
          <a:p>
            <a:r>
              <a:t>Delivering Cybersecurity Strategy via SDLC</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7-Phase SDLC Execution</a:t>
            </a:r>
          </a:p>
          <a:p>
            <a:pPr algn="ctr">
              <a:spcAft>
                <a:spcPts val="1200"/>
              </a:spcAft>
            </a:pPr>
            <a:r>
              <a:rPr sz="1300" b="0" i="0">
                <a:solidFill>
                  <a:srgbClr val="616161"/>
                </a:solidFill>
                <a:latin typeface="Proxima Nova"/>
              </a:rPr>
              <a:t>Covers planning to maintenance across a 12-month horizon with security milestones.</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Timeline Alignment</a:t>
            </a:r>
          </a:p>
          <a:p>
            <a:pPr algn="ctr">
              <a:spcAft>
                <a:spcPts val="1200"/>
              </a:spcAft>
            </a:pPr>
            <a:r>
              <a:rPr sz="1300" b="0" i="0">
                <a:solidFill>
                  <a:srgbClr val="616161"/>
                </a:solidFill>
                <a:latin typeface="Proxima Nova"/>
              </a:rPr>
              <a:t>Phased rollout coincides with regulatory compliance deadlines for GLBA, SOX, BSA.</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Priority Mapping</a:t>
            </a:r>
          </a:p>
          <a:p>
            <a:pPr algn="ctr">
              <a:spcAft>
                <a:spcPts val="1200"/>
              </a:spcAft>
            </a:pPr>
            <a:r>
              <a:rPr sz="1300" b="0" i="0">
                <a:solidFill>
                  <a:srgbClr val="616161"/>
                </a:solidFill>
                <a:latin typeface="Proxima Nova"/>
              </a:rPr>
              <a:t>Tasks prioritized by risk impact and operational dependency.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SDLC Phases Applied</a:t>
            </a:r>
          </a:p>
        </p:txBody>
      </p:sp>
      <p:sp>
        <p:nvSpPr>
          <p:cNvPr id="4" name="Subtitle 3"/>
          <p:cNvSpPr>
            <a:spLocks noGrp="1"/>
          </p:cNvSpPr>
          <p:nvPr>
            <p:ph type="subTitle" idx="13"/>
          </p:nvPr>
        </p:nvSpPr>
        <p:spPr/>
        <p:txBody>
          <a:bodyPr>
            <a:normAutofit/>
          </a:bodyPr>
          <a:lstStyle/>
          <a:p>
            <a:r>
              <a:t>Security-Integrated Software Lifecycle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3464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Planning &amp; Requirements:</a:t>
            </a:r>
            <a:r>
              <a:rPr sz="1300" b="0" i="0">
                <a:solidFill>
                  <a:srgbClr val="616161"/>
                </a:solidFill>
                <a:latin typeface="Proxima Nova"/>
              </a:rPr>
              <a:t> Risk analysis, business alignment, and control definition based on compliance needs.</a:t>
            </a:r>
          </a:p>
          <a:p>
            <a:pPr marL="228600" lvl="1" indent="-91440" algn="l">
              <a:spcBef>
                <a:spcPts val="1200"/>
              </a:spcBef>
              <a:spcAft>
                <a:spcPts val="0"/>
              </a:spcAft>
              <a:buSzPct val="100000"/>
              <a:buFont typeface="Arial"/>
              <a:buChar char="•"/>
            </a:pPr>
            <a:r>
              <a:rPr sz="1300" b="1" i="0">
                <a:solidFill>
                  <a:srgbClr val="616161"/>
                </a:solidFill>
                <a:latin typeface="Proxima Nova"/>
              </a:rPr>
              <a:t>Design &amp; Development:</a:t>
            </a:r>
            <a:r>
              <a:rPr sz="1300" b="0" i="0">
                <a:solidFill>
                  <a:srgbClr val="616161"/>
                </a:solidFill>
                <a:latin typeface="Proxima Nova"/>
              </a:rPr>
              <a:t> Architect secure infrastructure and implement essential tools and platforms.</a:t>
            </a:r>
          </a:p>
          <a:p>
            <a:pPr marL="228600" lvl="1" indent="-91440" algn="l">
              <a:spcBef>
                <a:spcPts val="1200"/>
              </a:spcBef>
              <a:spcAft>
                <a:spcPts val="0"/>
              </a:spcAft>
              <a:buSzPct val="100000"/>
              <a:buFont typeface="Arial"/>
              <a:buChar char="•"/>
            </a:pPr>
            <a:r>
              <a:rPr sz="1300" b="1" i="0">
                <a:solidFill>
                  <a:srgbClr val="616161"/>
                </a:solidFill>
                <a:latin typeface="Proxima Nova"/>
              </a:rPr>
              <a:t>Testing to Maintenance:</a:t>
            </a:r>
            <a:r>
              <a:rPr sz="1300" b="0" i="0">
                <a:solidFill>
                  <a:srgbClr val="616161"/>
                </a:solidFill>
                <a:latin typeface="Proxima Nova"/>
              </a:rPr>
              <a:t> Audit reviews, deployment execution, patching, and continuous monitoring.</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charlesdeluvio on Unsplash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Baseline Security Controls</a:t>
            </a:r>
          </a:p>
        </p:txBody>
      </p:sp>
      <p:sp>
        <p:nvSpPr>
          <p:cNvPr id="4" name="Subtitle 3"/>
          <p:cNvSpPr>
            <a:spLocks noGrp="1"/>
          </p:cNvSpPr>
          <p:nvPr>
            <p:ph type="subTitle" idx="13"/>
          </p:nvPr>
        </p:nvSpPr>
        <p:spPr/>
        <p:txBody>
          <a:bodyPr>
            <a:normAutofit/>
          </a:bodyPr>
          <a:lstStyle/>
          <a:p>
            <a:r>
              <a:t>Core Technical Protections Across the Enterprise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xfmcndcp.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Network Protection</a:t>
            </a:r>
          </a:p>
          <a:p>
            <a:pPr algn="ctr">
              <a:spcAft>
                <a:spcPts val="1200"/>
              </a:spcAft>
            </a:pPr>
            <a:r>
              <a:rPr sz="1300" b="0" i="0">
                <a:solidFill>
                  <a:srgbClr val="616161"/>
                </a:solidFill>
                <a:latin typeface="Proxima Nova"/>
              </a:rPr>
              <a:t>Includes firewalls, intrusion detection/prevention systems, and secure routing.</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zvdghi3k.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Endpoint Defense</a:t>
            </a:r>
          </a:p>
          <a:p>
            <a:pPr algn="ctr">
              <a:spcAft>
                <a:spcPts val="1200"/>
              </a:spcAft>
            </a:pPr>
            <a:r>
              <a:rPr sz="1300" b="0" i="0">
                <a:solidFill>
                  <a:srgbClr val="616161"/>
                </a:solidFill>
                <a:latin typeface="Proxima Nova"/>
              </a:rPr>
              <a:t>Antivirus, EDR tools, and hardened configurations on all endpoints.</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leqsj7gp.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Access &amp; Data Security</a:t>
            </a:r>
          </a:p>
          <a:p>
            <a:pPr algn="ctr">
              <a:spcAft>
                <a:spcPts val="1200"/>
              </a:spcAft>
            </a:pPr>
            <a:r>
              <a:rPr sz="1300" b="0" i="0">
                <a:solidFill>
                  <a:srgbClr val="616161"/>
                </a:solidFill>
                <a:latin typeface="Proxima Nova"/>
              </a:rPr>
              <a:t>Role-based controls, MFA, TLS, AES-256, and encrypted backups.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Compensatory Controls</a:t>
            </a:r>
          </a:p>
        </p:txBody>
      </p:sp>
      <p:sp>
        <p:nvSpPr>
          <p:cNvPr id="4" name="Subtitle 3"/>
          <p:cNvSpPr>
            <a:spLocks noGrp="1"/>
          </p:cNvSpPr>
          <p:nvPr>
            <p:ph type="subTitle" idx="13"/>
          </p:nvPr>
        </p:nvSpPr>
        <p:spPr/>
        <p:txBody>
          <a:bodyPr>
            <a:normAutofit/>
          </a:bodyPr>
          <a:lstStyle/>
          <a:p>
            <a:r>
              <a:t>Supplementing Gaps with Strategic Safeguards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1407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Administrative Controls:</a:t>
            </a:r>
            <a:r>
              <a:rPr sz="1300" b="0" i="0">
                <a:solidFill>
                  <a:srgbClr val="616161"/>
                </a:solidFill>
                <a:latin typeface="Proxima Nova"/>
              </a:rPr>
              <a:t> Policies, training, and nondisclosure agreements to guide and enforce secure behavior.</a:t>
            </a:r>
          </a:p>
          <a:p>
            <a:pPr marL="228600" lvl="1" indent="-91440" algn="l">
              <a:spcBef>
                <a:spcPts val="1200"/>
              </a:spcBef>
              <a:spcAft>
                <a:spcPts val="0"/>
              </a:spcAft>
              <a:buSzPct val="100000"/>
              <a:buFont typeface="Arial"/>
              <a:buChar char="•"/>
            </a:pPr>
            <a:r>
              <a:rPr sz="1300" b="1" i="0">
                <a:solidFill>
                  <a:srgbClr val="616161"/>
                </a:solidFill>
                <a:latin typeface="Proxima Nova"/>
              </a:rPr>
              <a:t>Operational Controls:</a:t>
            </a:r>
            <a:r>
              <a:rPr sz="1300" b="0" i="0">
                <a:solidFill>
                  <a:srgbClr val="616161"/>
                </a:solidFill>
                <a:latin typeface="Proxima Nova"/>
              </a:rPr>
              <a:t> Physical access restrictions, change management protocols, and secure configurations.</a:t>
            </a:r>
          </a:p>
          <a:p>
            <a:pPr marL="228600" lvl="1" indent="-91440" algn="l">
              <a:spcBef>
                <a:spcPts val="1200"/>
              </a:spcBef>
              <a:spcAft>
                <a:spcPts val="0"/>
              </a:spcAft>
              <a:buSzPct val="100000"/>
              <a:buFont typeface="Arial"/>
              <a:buChar char="•"/>
            </a:pPr>
            <a:r>
              <a:rPr sz="1300" b="1" i="0">
                <a:solidFill>
                  <a:srgbClr val="616161"/>
                </a:solidFill>
                <a:latin typeface="Proxima Nova"/>
              </a:rPr>
              <a:t>Tactical Controls:</a:t>
            </a:r>
            <a:r>
              <a:rPr sz="1300" b="0" i="0">
                <a:solidFill>
                  <a:srgbClr val="616161"/>
                </a:solidFill>
                <a:latin typeface="Proxima Nova"/>
              </a:rPr>
              <a:t> Advanced defenses like threat hunting, red teaming, and anomaly detection.</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zvwsu6g5.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Adi Goldstein on Unsplash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2EB71-B24C-1DD9-95C1-8FC316EB8B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7B3306-36E8-629B-9241-D8919E8DB31F}"/>
              </a:ext>
            </a:extLst>
          </p:cNvPr>
          <p:cNvSpPr>
            <a:spLocks noGrp="1"/>
          </p:cNvSpPr>
          <p:nvPr>
            <p:ph type="title"/>
          </p:nvPr>
        </p:nvSpPr>
        <p:spPr/>
        <p:txBody>
          <a:bodyPr>
            <a:normAutofit/>
          </a:bodyPr>
          <a:lstStyle/>
          <a:p>
            <a:r>
              <a:rPr lang="en-US" dirty="0"/>
              <a:t>Agenda</a:t>
            </a:r>
            <a:endParaRPr dirty="0"/>
          </a:p>
        </p:txBody>
      </p:sp>
      <p:sp>
        <p:nvSpPr>
          <p:cNvPr id="4" name="Subtitle 3">
            <a:extLst>
              <a:ext uri="{FF2B5EF4-FFF2-40B4-BE49-F238E27FC236}">
                <a16:creationId xmlns:a16="http://schemas.microsoft.com/office/drawing/2014/main" id="{1F3C2ABC-46C7-E666-70E5-0CD92F685F38}"/>
              </a:ext>
            </a:extLst>
          </p:cNvPr>
          <p:cNvSpPr>
            <a:spLocks noGrp="1"/>
          </p:cNvSpPr>
          <p:nvPr>
            <p:ph type="subTitle" idx="13"/>
          </p:nvPr>
        </p:nvSpPr>
        <p:spPr/>
        <p:txBody>
          <a:bodyPr>
            <a:normAutofit/>
          </a:bodyPr>
          <a:lstStyle/>
          <a:p>
            <a:r>
              <a:rPr lang="en-US" dirty="0"/>
              <a:t>Content</a:t>
            </a:r>
            <a:endParaRPr dirty="0"/>
          </a:p>
        </p:txBody>
      </p:sp>
      <p:sp>
        <p:nvSpPr>
          <p:cNvPr id="5" name="Rectangle 4">
            <a:extLst>
              <a:ext uri="{FF2B5EF4-FFF2-40B4-BE49-F238E27FC236}">
                <a16:creationId xmlns:a16="http://schemas.microsoft.com/office/drawing/2014/main" id="{ADB031E4-8B20-E15F-456F-D03A724B3DCF}"/>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C395F8E6-CF75-F61D-399A-0B6A49859AF2}"/>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a:extLst>
              <a:ext uri="{FF2B5EF4-FFF2-40B4-BE49-F238E27FC236}">
                <a16:creationId xmlns:a16="http://schemas.microsoft.com/office/drawing/2014/main" id="{CEFECA96-E4DC-DE81-E811-4C6A25454BE0}"/>
              </a:ext>
            </a:extLst>
          </p:cNvPr>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6D08B6B3-86DB-41DB-7659-2463937FC10B}"/>
              </a:ext>
            </a:extLst>
          </p:cNvPr>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a:extLst>
              <a:ext uri="{FF2B5EF4-FFF2-40B4-BE49-F238E27FC236}">
                <a16:creationId xmlns:a16="http://schemas.microsoft.com/office/drawing/2014/main" id="{C791E9A1-1B20-3C7F-5292-EB5DDF8F09DF}"/>
              </a:ext>
            </a:extLst>
          </p:cNvPr>
          <p:cNvSpPr txBox="1"/>
          <p:nvPr/>
        </p:nvSpPr>
        <p:spPr>
          <a:xfrm>
            <a:off x="422551" y="1199818"/>
            <a:ext cx="8603698" cy="3230756"/>
          </a:xfrm>
          <a:prstGeom prst="rect">
            <a:avLst/>
          </a:prstGeom>
          <a:noFill/>
          <a:ln>
            <a:noFill/>
          </a:ln>
        </p:spPr>
        <p:txBody>
          <a:bodyPr wrap="square" lIns="190500" tIns="0" rIns="0" bIns="190500" anchor="t">
            <a:spAutoFit/>
          </a:bodyPr>
          <a:lstStyle/>
          <a:p>
            <a:pPr marL="342900" marR="0" lvl="0" indent="-342900">
              <a:lnSpc>
                <a:spcPct val="115000"/>
              </a:lnSpc>
              <a:spcAft>
                <a:spcPts val="800"/>
              </a:spcAft>
              <a:buFont typeface="+mj-lt"/>
              <a:buAutoNum type="arabicPeriod"/>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M&amp;A Overview</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Who, What, Where, Why, and How of the acquisition</a:t>
            </a:r>
          </a:p>
          <a:p>
            <a:pPr marL="342900" marR="0" lvl="0" indent="-342900">
              <a:lnSpc>
                <a:spcPct val="115000"/>
              </a:lnSpc>
              <a:spcAft>
                <a:spcPts val="800"/>
              </a:spcAft>
              <a:buFont typeface="+mj-lt"/>
              <a:buAutoNum type="arabicPeriod"/>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Cybersecurity Strategy</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Key pillars: Governance, Training, Access, Monitoring, and Modernization</a:t>
            </a:r>
          </a:p>
          <a:p>
            <a:pPr marL="342900" marR="0" lvl="0" indent="-342900">
              <a:lnSpc>
                <a:spcPct val="115000"/>
              </a:lnSpc>
              <a:spcAft>
                <a:spcPts val="800"/>
              </a:spcAft>
              <a:buFont typeface="+mj-lt"/>
              <a:buAutoNum type="arabicPeriod"/>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Implementation Plan</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SDLC Phases, Baseline &amp; Compensatory Controls, Timeline, Resources</a:t>
            </a:r>
          </a:p>
          <a:p>
            <a:pPr marL="342900" marR="0" lvl="0" indent="-342900">
              <a:lnSpc>
                <a:spcPct val="115000"/>
              </a:lnSpc>
              <a:spcAft>
                <a:spcPts val="800"/>
              </a:spcAft>
              <a:buFont typeface="+mj-lt"/>
              <a:buAutoNum type="arabicPeriod"/>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Barriers to Success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Five key risks and how we plan to overcome them</a:t>
            </a:r>
          </a:p>
          <a:p>
            <a:pPr marL="342900" marR="0" lvl="0" indent="-342900">
              <a:lnSpc>
                <a:spcPct val="115000"/>
              </a:lnSpc>
              <a:spcAft>
                <a:spcPts val="800"/>
              </a:spcAft>
              <a:buFont typeface="+mj-lt"/>
              <a:buAutoNum type="arabicPeriod"/>
              <a:tabLst>
                <a:tab pos="4572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Recommendations &amp; Business Benefits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Final call for approval with measurable value</a:t>
            </a:r>
            <a:endParaRPr sz="1300" b="0" i="0" dirty="0">
              <a:solidFill>
                <a:srgbClr val="616161"/>
              </a:solidFill>
              <a:latin typeface="Proxima Nova"/>
            </a:endParaRPr>
          </a:p>
        </p:txBody>
      </p:sp>
      <p:sp>
        <p:nvSpPr>
          <p:cNvPr id="10" name="Rectangle 9">
            <a:extLst>
              <a:ext uri="{FF2B5EF4-FFF2-40B4-BE49-F238E27FC236}">
                <a16:creationId xmlns:a16="http://schemas.microsoft.com/office/drawing/2014/main" id="{63FDCBC0-1914-642B-C875-2FEAC0F54CD8}"/>
              </a:ext>
            </a:extLst>
          </p:cNvPr>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a:extLst>
              <a:ext uri="{FF2B5EF4-FFF2-40B4-BE49-F238E27FC236}">
                <a16:creationId xmlns:a16="http://schemas.microsoft.com/office/drawing/2014/main" id="{67A72CD2-3516-3DC6-972B-29B3F2FF32C5}"/>
              </a:ext>
            </a:extLst>
          </p:cNvPr>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154978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Timeline &amp; Resource Estimates</a:t>
            </a:r>
          </a:p>
        </p:txBody>
      </p:sp>
      <p:sp>
        <p:nvSpPr>
          <p:cNvPr id="4" name="Subtitle 3"/>
          <p:cNvSpPr>
            <a:spLocks noGrp="1"/>
          </p:cNvSpPr>
          <p:nvPr>
            <p:ph type="subTitle" idx="13"/>
          </p:nvPr>
        </p:nvSpPr>
        <p:spPr/>
        <p:txBody>
          <a:bodyPr>
            <a:normAutofit/>
          </a:bodyPr>
          <a:lstStyle/>
          <a:p>
            <a:r>
              <a:t>Sequenced Execution and Budget Allocation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93506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Quarterly Milestones:</a:t>
            </a:r>
            <a:r>
              <a:rPr sz="1300" b="0" i="0">
                <a:solidFill>
                  <a:srgbClr val="616161"/>
                </a:solidFill>
                <a:latin typeface="Proxima Nova"/>
              </a:rPr>
              <a:t> Q1: Governance setup; Q2: Training/IAM; Q3: SOC/SIEM; Q4: Infra/DR testing.</a:t>
            </a:r>
          </a:p>
          <a:p>
            <a:pPr marL="228600" lvl="1" indent="-91440" algn="l">
              <a:spcBef>
                <a:spcPts val="1200"/>
              </a:spcBef>
              <a:spcAft>
                <a:spcPts val="0"/>
              </a:spcAft>
              <a:buSzPct val="100000"/>
              <a:buFont typeface="Arial"/>
              <a:buChar char="•"/>
            </a:pPr>
            <a:r>
              <a:rPr sz="1300" b="1" i="0">
                <a:solidFill>
                  <a:srgbClr val="616161"/>
                </a:solidFill>
                <a:latin typeface="Proxima Nova"/>
              </a:rPr>
              <a:t>Budget Forecasts:</a:t>
            </a:r>
            <a:r>
              <a:rPr sz="1300" b="0" i="0">
                <a:solidFill>
                  <a:srgbClr val="616161"/>
                </a:solidFill>
                <a:latin typeface="Proxima Nova"/>
              </a:rPr>
              <a:t> Year 1: $1.09M total; Annual maintenance: $300K–$400K ongoing.</a:t>
            </a:r>
          </a:p>
          <a:p>
            <a:pPr marL="228600" lvl="1" indent="-91440" algn="l">
              <a:spcBef>
                <a:spcPts val="1200"/>
              </a:spcBef>
              <a:spcAft>
                <a:spcPts val="0"/>
              </a:spcAft>
              <a:buSzPct val="100000"/>
              <a:buFont typeface="Arial"/>
              <a:buChar char="•"/>
            </a:pPr>
            <a:r>
              <a:rPr sz="1300" b="1" i="0">
                <a:solidFill>
                  <a:srgbClr val="616161"/>
                </a:solidFill>
                <a:latin typeface="Proxima Nova"/>
              </a:rPr>
              <a:t>Personnel &amp; Vendor Use:</a:t>
            </a:r>
            <a:r>
              <a:rPr sz="1300" b="0" i="0">
                <a:solidFill>
                  <a:srgbClr val="616161"/>
                </a:solidFill>
                <a:latin typeface="Proxima Nova"/>
              </a:rPr>
              <a:t> Mix of internal staff and external MSSP/legal consultants ensures scalability.</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6qob3jyx.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Eric Rothermel on Unsplash</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Barriers to Success Overview</a:t>
            </a:r>
          </a:p>
        </p:txBody>
      </p:sp>
      <p:sp>
        <p:nvSpPr>
          <p:cNvPr id="4" name="Subtitle 3"/>
          <p:cNvSpPr>
            <a:spLocks noGrp="1"/>
          </p:cNvSpPr>
          <p:nvPr>
            <p:ph type="subTitle" idx="13"/>
          </p:nvPr>
        </p:nvSpPr>
        <p:spPr/>
        <p:txBody>
          <a:bodyPr>
            <a:normAutofit/>
          </a:bodyPr>
          <a:lstStyle/>
          <a:p>
            <a:r>
              <a:t>Identifying Critical Integration Risks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yyz7k4r0.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Vendor Interoperability</a:t>
            </a:r>
          </a:p>
          <a:p>
            <a:pPr algn="ctr">
              <a:spcAft>
                <a:spcPts val="1200"/>
              </a:spcAft>
            </a:pPr>
            <a:r>
              <a:rPr sz="1300" b="0" i="0">
                <a:solidFill>
                  <a:srgbClr val="616161"/>
                </a:solidFill>
                <a:latin typeface="Proxima Nova"/>
              </a:rPr>
              <a:t>Misaligned standards with third-party services may cause integration friction.</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Regulatory Complexity</a:t>
            </a:r>
          </a:p>
          <a:p>
            <a:pPr algn="ctr">
              <a:spcAft>
                <a:spcPts val="1200"/>
              </a:spcAft>
            </a:pPr>
            <a:r>
              <a:rPr sz="1300" b="0" i="0">
                <a:solidFill>
                  <a:srgbClr val="616161"/>
                </a:solidFill>
                <a:latin typeface="Proxima Nova"/>
              </a:rPr>
              <a:t>Overlapping compliance obligations may lead to audit delays or legal exposure.</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hlzmg_2y.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Cultural &amp; Legacy Resistance</a:t>
            </a:r>
          </a:p>
          <a:p>
            <a:pPr algn="ctr">
              <a:spcAft>
                <a:spcPts val="1200"/>
              </a:spcAft>
            </a:pPr>
            <a:r>
              <a:rPr sz="1300" b="0" i="0">
                <a:solidFill>
                  <a:srgbClr val="616161"/>
                </a:solidFill>
                <a:latin typeface="Proxima Nova"/>
              </a:rPr>
              <a:t>Employee pushback and legacy threats increase the risk of implementation failure.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Barrier 1 – Vendor Interoperability</a:t>
            </a:r>
          </a:p>
        </p:txBody>
      </p:sp>
      <p:sp>
        <p:nvSpPr>
          <p:cNvPr id="4" name="Subtitle 3"/>
          <p:cNvSpPr>
            <a:spLocks noGrp="1"/>
          </p:cNvSpPr>
          <p:nvPr>
            <p:ph type="subTitle" idx="13"/>
          </p:nvPr>
        </p:nvSpPr>
        <p:spPr/>
        <p:txBody>
          <a:bodyPr>
            <a:normAutofit/>
          </a:bodyPr>
          <a:lstStyle/>
          <a:p>
            <a:r>
              <a:t>Managing Third-Party Integration Risk</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mr_0onad.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Challenge</a:t>
            </a:r>
          </a:p>
          <a:p>
            <a:pPr algn="ctr">
              <a:spcAft>
                <a:spcPts val="1200"/>
              </a:spcAft>
            </a:pPr>
            <a:r>
              <a:rPr sz="1300" b="0" i="0">
                <a:solidFill>
                  <a:srgbClr val="616161"/>
                </a:solidFill>
                <a:latin typeface="Proxima Nova"/>
              </a:rPr>
              <a:t>Inconsistent security protocols across vendors increase integration and audit complexity.</a:t>
            </a:r>
          </a:p>
        </p:txBody>
      </p:sp>
      <p:sp>
        <p:nvSpPr>
          <p:cNvPr id="14" name="Rectangle 13"/>
          <p:cNvSpPr/>
          <p:nvPr/>
        </p:nvSpPr>
        <p:spPr>
          <a:xfrm>
            <a:off x="3225700" y="1508670"/>
            <a:ext cx="2692449"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9x5ymslb.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Risk</a:t>
            </a:r>
          </a:p>
          <a:p>
            <a:pPr algn="ctr">
              <a:spcAft>
                <a:spcPts val="1200"/>
              </a:spcAft>
            </a:pPr>
            <a:r>
              <a:rPr sz="1300" b="0" i="0">
                <a:solidFill>
                  <a:srgbClr val="616161"/>
                </a:solidFill>
                <a:latin typeface="Proxima Nova"/>
              </a:rPr>
              <a:t>Potential delays, untested interdependencies, and introduction of unknown vulnerabilities.</a:t>
            </a:r>
          </a:p>
        </p:txBody>
      </p:sp>
      <p:sp>
        <p:nvSpPr>
          <p:cNvPr id="19" name="Rectangle 18"/>
          <p:cNvSpPr/>
          <p:nvPr/>
        </p:nvSpPr>
        <p:spPr>
          <a:xfrm>
            <a:off x="622295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Solution</a:t>
            </a:r>
          </a:p>
          <a:p>
            <a:pPr algn="ctr">
              <a:spcAft>
                <a:spcPts val="1200"/>
              </a:spcAft>
            </a:pPr>
            <a:r>
              <a:rPr sz="1300" b="0" i="0">
                <a:solidFill>
                  <a:srgbClr val="616161"/>
                </a:solidFill>
                <a:latin typeface="Proxima Nova"/>
              </a:rPr>
              <a:t>Mandate security SLAs, require compliance attestations, and conduct third-party audits.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Barrier 2 – Regulatory Complexity</a:t>
            </a:r>
          </a:p>
        </p:txBody>
      </p:sp>
      <p:sp>
        <p:nvSpPr>
          <p:cNvPr id="4" name="Subtitle 3"/>
          <p:cNvSpPr>
            <a:spLocks noGrp="1"/>
          </p:cNvSpPr>
          <p:nvPr>
            <p:ph type="subTitle" idx="13"/>
          </p:nvPr>
        </p:nvSpPr>
        <p:spPr/>
        <p:txBody>
          <a:bodyPr>
            <a:normAutofit/>
          </a:bodyPr>
          <a:lstStyle/>
          <a:p>
            <a:r>
              <a:t>Navigating Overlapping Compliance Regimes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2f0v7b6z.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Challenge</a:t>
            </a:r>
          </a:p>
          <a:p>
            <a:pPr algn="ctr">
              <a:spcAft>
                <a:spcPts val="1200"/>
              </a:spcAft>
            </a:pPr>
            <a:r>
              <a:rPr sz="1300" b="0" i="0">
                <a:solidFill>
                  <a:srgbClr val="616161"/>
                </a:solidFill>
                <a:latin typeface="Proxima Nova"/>
              </a:rPr>
              <a:t>Multiple regulations (GLBA, SOX, BSA) create conflicting audit demands and documentation overload.</a:t>
            </a:r>
          </a:p>
        </p:txBody>
      </p:sp>
      <p:sp>
        <p:nvSpPr>
          <p:cNvPr id="14" name="Rectangle 13"/>
          <p:cNvSpPr/>
          <p:nvPr/>
        </p:nvSpPr>
        <p:spPr>
          <a:xfrm>
            <a:off x="3225700" y="1508670"/>
            <a:ext cx="2692449"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dhyntj3v.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Risk</a:t>
            </a:r>
          </a:p>
          <a:p>
            <a:pPr algn="ctr">
              <a:spcAft>
                <a:spcPts val="1200"/>
              </a:spcAft>
            </a:pPr>
            <a:r>
              <a:rPr sz="1300" b="0" i="0">
                <a:solidFill>
                  <a:srgbClr val="616161"/>
                </a:solidFill>
                <a:latin typeface="Proxima Nova"/>
              </a:rPr>
              <a:t>Noncompliance can result in fines, litigation, and reputational damage.</a:t>
            </a:r>
          </a:p>
        </p:txBody>
      </p:sp>
      <p:sp>
        <p:nvSpPr>
          <p:cNvPr id="19" name="Rectangle 18"/>
          <p:cNvSpPr/>
          <p:nvPr/>
        </p:nvSpPr>
        <p:spPr>
          <a:xfrm>
            <a:off x="622295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iho2h7t5.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Solution</a:t>
            </a:r>
          </a:p>
          <a:p>
            <a:pPr algn="ctr">
              <a:spcAft>
                <a:spcPts val="1200"/>
              </a:spcAft>
            </a:pPr>
            <a:r>
              <a:rPr sz="1300" b="0" i="0">
                <a:solidFill>
                  <a:srgbClr val="616161"/>
                </a:solidFill>
                <a:latin typeface="Proxima Nova"/>
              </a:rPr>
              <a:t>Deploy a centralized GRC platform and retain legal advisors with regulatory specialization.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Barrier 3 – Resistance to Change</a:t>
            </a:r>
          </a:p>
        </p:txBody>
      </p:sp>
      <p:sp>
        <p:nvSpPr>
          <p:cNvPr id="4" name="Subtitle 3"/>
          <p:cNvSpPr>
            <a:spLocks noGrp="1"/>
          </p:cNvSpPr>
          <p:nvPr>
            <p:ph type="subTitle" idx="13"/>
          </p:nvPr>
        </p:nvSpPr>
        <p:spPr/>
        <p:txBody>
          <a:bodyPr>
            <a:normAutofit/>
          </a:bodyPr>
          <a:lstStyle/>
          <a:p>
            <a:r>
              <a:t>Overcoming Cultural and Behavioral Obstacles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93506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Challenge:</a:t>
            </a:r>
            <a:r>
              <a:rPr sz="1300" b="0" i="0">
                <a:solidFill>
                  <a:srgbClr val="616161"/>
                </a:solidFill>
                <a:latin typeface="Proxima Nova"/>
              </a:rPr>
              <a:t> Employee pushback against new MFA, training, and policy changes hampers adoption.</a:t>
            </a:r>
          </a:p>
          <a:p>
            <a:pPr marL="228600" lvl="1" indent="-91440" algn="l">
              <a:spcBef>
                <a:spcPts val="1200"/>
              </a:spcBef>
              <a:spcAft>
                <a:spcPts val="0"/>
              </a:spcAft>
              <a:buSzPct val="100000"/>
              <a:buFont typeface="Arial"/>
              <a:buChar char="•"/>
            </a:pPr>
            <a:r>
              <a:rPr sz="1300" b="1" i="0">
                <a:solidFill>
                  <a:srgbClr val="616161"/>
                </a:solidFill>
                <a:latin typeface="Proxima Nova"/>
              </a:rPr>
              <a:t>Risk:</a:t>
            </a:r>
            <a:r>
              <a:rPr sz="1300" b="0" i="0">
                <a:solidFill>
                  <a:srgbClr val="616161"/>
                </a:solidFill>
                <a:latin typeface="Proxima Nova"/>
              </a:rPr>
              <a:t> Low engagement, poor security hygiene, and increased likelihood of social engineering breaches.</a:t>
            </a:r>
          </a:p>
          <a:p>
            <a:pPr marL="228600" lvl="1" indent="-91440" algn="l">
              <a:spcBef>
                <a:spcPts val="1200"/>
              </a:spcBef>
              <a:spcAft>
                <a:spcPts val="0"/>
              </a:spcAft>
              <a:buSzPct val="100000"/>
              <a:buFont typeface="Arial"/>
              <a:buChar char="•"/>
            </a:pPr>
            <a:r>
              <a:rPr sz="1300" b="1" i="0">
                <a:solidFill>
                  <a:srgbClr val="616161"/>
                </a:solidFill>
                <a:latin typeface="Proxima Nova"/>
              </a:rPr>
              <a:t>Solution:</a:t>
            </a:r>
            <a:r>
              <a:rPr sz="1300" b="0" i="0">
                <a:solidFill>
                  <a:srgbClr val="616161"/>
                </a:solidFill>
                <a:latin typeface="Proxima Nova"/>
              </a:rPr>
              <a:t> Use gamified training, leadership support, and change champions to drive buy-in.</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Markus Spiske on Unsplash</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Barrier 4 – Inherited Legacy Threats</a:t>
            </a:r>
          </a:p>
        </p:txBody>
      </p:sp>
      <p:sp>
        <p:nvSpPr>
          <p:cNvPr id="4" name="Subtitle 3"/>
          <p:cNvSpPr>
            <a:spLocks noGrp="1"/>
          </p:cNvSpPr>
          <p:nvPr>
            <p:ph type="subTitle" idx="13"/>
          </p:nvPr>
        </p:nvSpPr>
        <p:spPr/>
        <p:txBody>
          <a:bodyPr>
            <a:normAutofit/>
          </a:bodyPr>
          <a:lstStyle/>
          <a:p>
            <a:r>
              <a:t>Eliminating Dormant Risks in Acquired Systems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9x5ymslb.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Challenge</a:t>
            </a:r>
          </a:p>
          <a:p>
            <a:pPr algn="ctr">
              <a:spcAft>
                <a:spcPts val="1200"/>
              </a:spcAft>
            </a:pPr>
            <a:r>
              <a:rPr sz="1300" b="0" i="0">
                <a:solidFill>
                  <a:srgbClr val="616161"/>
                </a:solidFill>
                <a:latin typeface="Proxima Nova"/>
              </a:rPr>
              <a:t>Legacy systems may contain rootkits, dormant malware, or unpatched vulnerabilities.</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i_vktawl.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Risk</a:t>
            </a:r>
          </a:p>
          <a:p>
            <a:pPr algn="ctr">
              <a:spcAft>
                <a:spcPts val="1200"/>
              </a:spcAft>
            </a:pPr>
            <a:r>
              <a:rPr sz="1300" b="0" i="0">
                <a:solidFill>
                  <a:srgbClr val="616161"/>
                </a:solidFill>
                <a:latin typeface="Proxima Nova"/>
              </a:rPr>
              <a:t>Persistent threat vectors, undetected breaches, and loss of trust or compliance failures.</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f14luk3q.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Solution</a:t>
            </a:r>
          </a:p>
          <a:p>
            <a:pPr algn="ctr">
              <a:spcAft>
                <a:spcPts val="1200"/>
              </a:spcAft>
            </a:pPr>
            <a:r>
              <a:rPr sz="1300" b="0" i="0">
                <a:solidFill>
                  <a:srgbClr val="616161"/>
                </a:solidFill>
                <a:latin typeface="Proxima Nova"/>
              </a:rPr>
              <a:t>Conduct full forensic analysis, decommission compromised systems, and rebuild securely.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Barrier 5 – Environmental Disruption</a:t>
            </a:r>
          </a:p>
        </p:txBody>
      </p:sp>
      <p:sp>
        <p:nvSpPr>
          <p:cNvPr id="4" name="Subtitle 3"/>
          <p:cNvSpPr>
            <a:spLocks noGrp="1"/>
          </p:cNvSpPr>
          <p:nvPr>
            <p:ph type="subTitle" idx="13"/>
          </p:nvPr>
        </p:nvSpPr>
        <p:spPr/>
        <p:txBody>
          <a:bodyPr>
            <a:normAutofit/>
          </a:bodyPr>
          <a:lstStyle/>
          <a:p>
            <a:r>
              <a:t>Mitigating Natural, Geopolitical, and Cyber Threats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93506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Challenge:</a:t>
            </a:r>
            <a:r>
              <a:rPr sz="1300" b="0" i="0">
                <a:solidFill>
                  <a:srgbClr val="616161"/>
                </a:solidFill>
                <a:latin typeface="Proxima Nova"/>
              </a:rPr>
              <a:t> Natural disasters, geopolitical instability, and APTs threaten operational resilience.</a:t>
            </a:r>
          </a:p>
          <a:p>
            <a:pPr marL="228600" lvl="1" indent="-91440" algn="l">
              <a:spcBef>
                <a:spcPts val="1200"/>
              </a:spcBef>
              <a:spcAft>
                <a:spcPts val="0"/>
              </a:spcAft>
              <a:buSzPct val="100000"/>
              <a:buFont typeface="Arial"/>
              <a:buChar char="•"/>
            </a:pPr>
            <a:r>
              <a:rPr sz="1300" b="1" i="0">
                <a:solidFill>
                  <a:srgbClr val="616161"/>
                </a:solidFill>
                <a:latin typeface="Proxima Nova"/>
              </a:rPr>
              <a:t>Risk:</a:t>
            </a:r>
            <a:r>
              <a:rPr sz="1300" b="0" i="0">
                <a:solidFill>
                  <a:srgbClr val="616161"/>
                </a:solidFill>
                <a:latin typeface="Proxima Nova"/>
              </a:rPr>
              <a:t> Downtime, data loss, reputational harm, and regulatory noncompliance.</a:t>
            </a:r>
          </a:p>
          <a:p>
            <a:pPr marL="228600" lvl="1" indent="-91440" algn="l">
              <a:spcBef>
                <a:spcPts val="1200"/>
              </a:spcBef>
              <a:spcAft>
                <a:spcPts val="0"/>
              </a:spcAft>
              <a:buSzPct val="100000"/>
              <a:buFont typeface="Arial"/>
              <a:buChar char="•"/>
            </a:pPr>
            <a:r>
              <a:rPr sz="1300" b="1" i="0">
                <a:solidFill>
                  <a:srgbClr val="616161"/>
                </a:solidFill>
                <a:latin typeface="Proxima Nova"/>
              </a:rPr>
              <a:t>Solution:</a:t>
            </a:r>
            <a:r>
              <a:rPr sz="1300" b="0" i="0">
                <a:solidFill>
                  <a:srgbClr val="616161"/>
                </a:solidFill>
                <a:latin typeface="Proxima Nova"/>
              </a:rPr>
              <a:t> Deploy offsite backups, BCP testing, and MSSP-based incident response partnerships.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52r2lap2.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Justin Aikin on Unsplash</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Summary &amp; Recommendation</a:t>
            </a:r>
          </a:p>
        </p:txBody>
      </p:sp>
      <p:sp>
        <p:nvSpPr>
          <p:cNvPr id="4" name="Subtitle 3"/>
          <p:cNvSpPr>
            <a:spLocks noGrp="1"/>
          </p:cNvSpPr>
          <p:nvPr>
            <p:ph type="subTitle" idx="13"/>
          </p:nvPr>
        </p:nvSpPr>
        <p:spPr/>
        <p:txBody>
          <a:bodyPr>
            <a:normAutofit/>
          </a:bodyPr>
          <a:lstStyle/>
          <a:p>
            <a:r>
              <a:t>Board Approval for Cybersecurity Strategy Rollout</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dttyw1wu.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Strategic Fit</a:t>
            </a:r>
          </a:p>
          <a:p>
            <a:pPr algn="ctr">
              <a:spcAft>
                <a:spcPts val="1200"/>
              </a:spcAft>
            </a:pPr>
            <a:r>
              <a:rPr sz="1300" b="0" i="0">
                <a:solidFill>
                  <a:srgbClr val="616161"/>
                </a:solidFill>
                <a:latin typeface="Proxima Nova"/>
              </a:rPr>
              <a:t>Aligns cybersecurity priorities with Padgett-Beale’s growth and compliance mandates.</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ty2a5psy.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Risk Mitigation</a:t>
            </a:r>
          </a:p>
          <a:p>
            <a:pPr algn="ctr">
              <a:spcAft>
                <a:spcPts val="1200"/>
              </a:spcAft>
            </a:pPr>
            <a:r>
              <a:rPr sz="1300" b="0" i="0">
                <a:solidFill>
                  <a:srgbClr val="616161"/>
                </a:solidFill>
                <a:latin typeface="Proxima Nova"/>
              </a:rPr>
              <a:t>Addresses inherited threats, regulatory risks, and operational vulnerabilities.</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tmp22cxgauw.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Action Requested</a:t>
            </a:r>
          </a:p>
          <a:p>
            <a:pPr algn="ctr">
              <a:spcAft>
                <a:spcPts val="1200"/>
              </a:spcAft>
            </a:pPr>
            <a:r>
              <a:rPr sz="1300" b="0" i="0">
                <a:solidFill>
                  <a:srgbClr val="616161"/>
                </a:solidFill>
                <a:latin typeface="Proxima Nova"/>
              </a:rPr>
              <a:t>Board approval to execute the integrated cybersecurity strategy across PBI-FS.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Business Benefits</a:t>
            </a:r>
          </a:p>
        </p:txBody>
      </p:sp>
      <p:sp>
        <p:nvSpPr>
          <p:cNvPr id="4" name="Subtitle 3"/>
          <p:cNvSpPr>
            <a:spLocks noGrp="1"/>
          </p:cNvSpPr>
          <p:nvPr>
            <p:ph type="subTitle" idx="13"/>
          </p:nvPr>
        </p:nvSpPr>
        <p:spPr/>
        <p:txBody>
          <a:bodyPr>
            <a:normAutofit/>
          </a:bodyPr>
          <a:lstStyle/>
          <a:p>
            <a:r>
              <a:t>Strategic Value of Cybersecurity Implementation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TextBox 7"/>
          <p:cNvSpPr txBox="1"/>
          <p:nvPr/>
        </p:nvSpPr>
        <p:spPr>
          <a:xfrm>
            <a:off x="228600" y="1508670"/>
            <a:ext cx="8686800" cy="160300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Regulatory Compliance:</a:t>
            </a:r>
            <a:r>
              <a:rPr sz="1300" b="0" i="0" dirty="0">
                <a:solidFill>
                  <a:srgbClr val="616161"/>
                </a:solidFill>
                <a:latin typeface="Proxima Nova"/>
              </a:rPr>
              <a:t> Meets and maintains standards under GLBA, SOX, and BSA.</a:t>
            </a:r>
            <a:endParaRPr lang="en-US" sz="1300" b="0" i="0" dirty="0">
              <a:solidFill>
                <a:srgbClr val="616161"/>
              </a:solidFill>
              <a:latin typeface="Proxima Nova"/>
            </a:endParaRPr>
          </a:p>
          <a:p>
            <a:pPr marL="228600" indent="-91440" algn="l">
              <a:spcBef>
                <a:spcPts val="0"/>
              </a:spcBef>
              <a:spcAft>
                <a:spcPts val="800"/>
              </a:spcAft>
              <a:buSzPct val="100000"/>
              <a:buFont typeface="Arial"/>
              <a:buChar char="•"/>
            </a:pPr>
            <a:r>
              <a:rPr sz="1300" b="1" i="0" dirty="0">
                <a:solidFill>
                  <a:srgbClr val="616161"/>
                </a:solidFill>
                <a:latin typeface="Proxima Nova"/>
              </a:rPr>
              <a:t>Operational Resilience:</a:t>
            </a:r>
            <a:r>
              <a:rPr sz="1300" b="0" i="0" dirty="0">
                <a:solidFill>
                  <a:srgbClr val="616161"/>
                </a:solidFill>
                <a:latin typeface="Proxima Nova"/>
              </a:rPr>
              <a:t> Boosts incident response readiness and minimizes system downtime.</a:t>
            </a:r>
            <a:endParaRPr lang="en-US" sz="1300" b="0" i="0" dirty="0">
              <a:solidFill>
                <a:srgbClr val="616161"/>
              </a:solidFill>
              <a:latin typeface="Proxima Nova"/>
            </a:endParaRPr>
          </a:p>
          <a:p>
            <a:pPr marL="228600" indent="-91440" algn="l">
              <a:spcBef>
                <a:spcPts val="0"/>
              </a:spcBef>
              <a:spcAft>
                <a:spcPts val="800"/>
              </a:spcAft>
              <a:buSzPct val="100000"/>
              <a:buFont typeface="Arial"/>
              <a:buChar char="•"/>
            </a:pPr>
            <a:r>
              <a:rPr sz="1300" b="1" i="0" dirty="0">
                <a:solidFill>
                  <a:srgbClr val="616161"/>
                </a:solidFill>
                <a:latin typeface="Proxima Nova"/>
              </a:rPr>
              <a:t>Customer Trust:</a:t>
            </a:r>
            <a:r>
              <a:rPr sz="1300" b="0" i="0" dirty="0">
                <a:solidFill>
                  <a:srgbClr val="616161"/>
                </a:solidFill>
                <a:latin typeface="Proxima Nova"/>
              </a:rPr>
              <a:t> Reinforces brand integrity and client confidence in financial services.</a:t>
            </a:r>
            <a:endParaRPr lang="en-US" sz="1300" b="0" i="0" dirty="0">
              <a:solidFill>
                <a:srgbClr val="616161"/>
              </a:solidFill>
              <a:latin typeface="Proxima Nova"/>
            </a:endParaRPr>
          </a:p>
          <a:p>
            <a:pPr marL="228600" indent="-91440" algn="l">
              <a:spcBef>
                <a:spcPts val="0"/>
              </a:spcBef>
              <a:spcAft>
                <a:spcPts val="800"/>
              </a:spcAft>
              <a:buSzPct val="100000"/>
              <a:buFont typeface="Arial"/>
              <a:buChar char="•"/>
            </a:pPr>
            <a:r>
              <a:rPr sz="1300" b="1" i="0" dirty="0">
                <a:solidFill>
                  <a:srgbClr val="616161"/>
                </a:solidFill>
                <a:latin typeface="Proxima Nova"/>
              </a:rPr>
              <a:t>Cost Avoidance:</a:t>
            </a:r>
            <a:r>
              <a:rPr sz="1300" b="0" i="0" dirty="0">
                <a:solidFill>
                  <a:srgbClr val="616161"/>
                </a:solidFill>
                <a:latin typeface="Proxima Nova"/>
              </a:rPr>
              <a:t> Prevents breach-related losses and long-term litigation costs.</a:t>
            </a:r>
            <a:endParaRPr lang="en-US" sz="1300" b="0" i="0" dirty="0">
              <a:solidFill>
                <a:srgbClr val="616161"/>
              </a:solidFill>
              <a:latin typeface="Proxima Nova"/>
            </a:endParaRPr>
          </a:p>
          <a:p>
            <a:pPr marL="228600" indent="-91440" algn="l">
              <a:spcBef>
                <a:spcPts val="0"/>
              </a:spcBef>
              <a:spcAft>
                <a:spcPts val="800"/>
              </a:spcAft>
              <a:buSzPct val="100000"/>
              <a:buFont typeface="Arial"/>
              <a:buChar char="•"/>
            </a:pPr>
            <a:r>
              <a:rPr sz="1300" b="1" i="0" dirty="0">
                <a:solidFill>
                  <a:srgbClr val="616161"/>
                </a:solidFill>
                <a:latin typeface="Proxima Nova"/>
              </a:rPr>
              <a:t>Scalable Growth:</a:t>
            </a:r>
            <a:r>
              <a:rPr sz="1300" b="0" i="0" dirty="0">
                <a:solidFill>
                  <a:srgbClr val="616161"/>
                </a:solidFill>
                <a:latin typeface="Proxima Nova"/>
              </a:rPr>
              <a:t> Establishes secure foundation for future fintech expansion.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References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Subtitle 14">
            <a:extLst>
              <a:ext uri="{FF2B5EF4-FFF2-40B4-BE49-F238E27FC236}">
                <a16:creationId xmlns:a16="http://schemas.microsoft.com/office/drawing/2014/main" id="{F220C75C-63FE-2630-86C1-FB72D10A19B8}"/>
              </a:ext>
            </a:extLst>
          </p:cNvPr>
          <p:cNvSpPr>
            <a:spLocks noGrp="1"/>
          </p:cNvSpPr>
          <p:nvPr>
            <p:ph type="subTitle" idx="13"/>
          </p:nvPr>
        </p:nvSpPr>
        <p:spPr>
          <a:xfrm>
            <a:off x="311699" y="712926"/>
            <a:ext cx="8520599" cy="3859074"/>
          </a:xfrm>
        </p:spPr>
        <p:txBody>
          <a:bodyPr>
            <a:normAutofit fontScale="70000" lnSpcReduction="20000"/>
          </a:bodyPr>
          <a:lstStyle/>
          <a:p>
            <a:pPr marR="0" lvl="0" indent="-457200" algn="l" defTabSz="914400" rtl="0" eaLnBrk="1" fontAlgn="auto" latinLnBrk="0" hangingPunct="1">
              <a:lnSpc>
                <a:spcPct val="220000"/>
              </a:lnSpc>
              <a:spcBef>
                <a:spcPts val="0"/>
              </a:spcBef>
              <a:spcAft>
                <a:spcPts val="800"/>
              </a:spcAft>
              <a:buClrTx/>
              <a:buSzPts val="1000"/>
              <a:tabLst>
                <a:tab pos="457200" algn="l"/>
              </a:tabLst>
              <a:defRPr/>
            </a:pPr>
            <a:r>
              <a:rPr kumimoji="0" lang="en-US" sz="1600" b="0" i="0" u="none" strike="noStrike" kern="100" cap="none" spc="0" normalizeH="0" baseline="0" noProof="0" dirty="0" err="1">
                <a:ln>
                  <a:noFill/>
                </a:ln>
                <a:solidFill>
                  <a:prstClr val="black"/>
                </a:solidFill>
                <a:effectLst/>
                <a:uLnTx/>
                <a:uFillTx/>
                <a:latin typeface="Proxima Nova" panose="020B0604020202020204" charset="0"/>
                <a:ea typeface="Aptos" panose="020B0004020202020204" pitchFamily="34" charset="0"/>
                <a:cs typeface="Times New Roman" panose="02020603050405020304" pitchFamily="18" charset="0"/>
              </a:rPr>
              <a:t>CanIPhish</a:t>
            </a:r>
            <a:r>
              <a:rPr kumimoji="0" lang="en-US" sz="1600" b="0" i="0" u="none" strike="noStrike" kern="100" cap="none" spc="0" normalizeH="0" baseline="0" noProof="0" dirty="0">
                <a:ln>
                  <a:noFill/>
                </a:ln>
                <a:solidFill>
                  <a:prstClr val="black"/>
                </a:solidFill>
                <a:effectLst/>
                <a:uLnTx/>
                <a:uFillTx/>
                <a:latin typeface="Proxima Nova" panose="020B0604020202020204" charset="0"/>
                <a:ea typeface="Aptos" panose="020B0004020202020204" pitchFamily="34" charset="0"/>
                <a:cs typeface="Times New Roman" panose="02020603050405020304" pitchFamily="18" charset="0"/>
              </a:rPr>
              <a:t>. (2025). Security awareness training price guide for 2025. https://caniphish.com/blog/how-much-does-security-awareness-training-cost</a:t>
            </a:r>
          </a:p>
          <a:p>
            <a:pPr marR="0" lvl="0" indent="-457200" algn="l" defTabSz="914400" rtl="0" eaLnBrk="1" fontAlgn="auto" latinLnBrk="0" hangingPunct="1">
              <a:lnSpc>
                <a:spcPct val="220000"/>
              </a:lnSpc>
              <a:spcBef>
                <a:spcPts val="0"/>
              </a:spcBef>
              <a:spcAft>
                <a:spcPts val="800"/>
              </a:spcAft>
              <a:buClrTx/>
              <a:buSzPts val="1000"/>
              <a:tabLst>
                <a:tab pos="457200" algn="l"/>
              </a:tabLst>
              <a:defRPr/>
            </a:pPr>
            <a:r>
              <a:rPr kumimoji="0" lang="en-US" sz="1600" b="0" i="0" u="none" strike="noStrike" kern="100" cap="none" spc="0" normalizeH="0" baseline="0" noProof="0" dirty="0">
                <a:ln>
                  <a:noFill/>
                </a:ln>
                <a:solidFill>
                  <a:prstClr val="black"/>
                </a:solidFill>
                <a:effectLst/>
                <a:uLnTx/>
                <a:uFillTx/>
                <a:latin typeface="Proxima Nova" panose="020B0604020202020204" charset="0"/>
                <a:ea typeface="Aptos" panose="020B0004020202020204" pitchFamily="34" charset="0"/>
                <a:cs typeface="Times New Roman" panose="02020603050405020304" pitchFamily="18" charset="0"/>
              </a:rPr>
              <a:t>CrowdStrike. (2025). Endpoint, cloud &amp; identity protection products. https://www.crowdstrike.com/en-us/products/</a:t>
            </a:r>
          </a:p>
          <a:p>
            <a:pPr marR="0" lvl="0" indent="-457200" algn="l" defTabSz="914400" rtl="0" eaLnBrk="1" fontAlgn="auto" latinLnBrk="0" hangingPunct="1">
              <a:lnSpc>
                <a:spcPct val="220000"/>
              </a:lnSpc>
              <a:spcBef>
                <a:spcPts val="0"/>
              </a:spcBef>
              <a:spcAft>
                <a:spcPts val="800"/>
              </a:spcAft>
              <a:buClrTx/>
              <a:buSzPts val="1000"/>
              <a:tabLst>
                <a:tab pos="457200" algn="l"/>
              </a:tabLst>
              <a:defRPr/>
            </a:pPr>
            <a:r>
              <a:rPr kumimoji="0" lang="en-US" sz="1600" b="0" i="0" u="none" strike="noStrike" kern="100" cap="none" spc="0" normalizeH="0" baseline="0" noProof="0" dirty="0">
                <a:ln>
                  <a:noFill/>
                </a:ln>
                <a:solidFill>
                  <a:prstClr val="black"/>
                </a:solidFill>
                <a:effectLst/>
                <a:uLnTx/>
                <a:uFillTx/>
                <a:latin typeface="Proxima Nova" panose="020B0604020202020204" charset="0"/>
                <a:ea typeface="Aptos" panose="020B0004020202020204" pitchFamily="34" charset="0"/>
                <a:cs typeface="Times New Roman" panose="02020603050405020304" pitchFamily="18" charset="0"/>
              </a:rPr>
              <a:t>Federal Communications Commission. (2025). Interoperability. https://www.fcc.gov/general/interoperability</a:t>
            </a:r>
          </a:p>
          <a:p>
            <a:pPr marR="0" lvl="0" indent="-457200" algn="l" defTabSz="914400" rtl="0" eaLnBrk="1" fontAlgn="auto" latinLnBrk="0" hangingPunct="1">
              <a:lnSpc>
                <a:spcPct val="220000"/>
              </a:lnSpc>
              <a:spcBef>
                <a:spcPts val="0"/>
              </a:spcBef>
              <a:spcAft>
                <a:spcPts val="800"/>
              </a:spcAft>
              <a:buClrTx/>
              <a:buSzPts val="1000"/>
              <a:tabLst>
                <a:tab pos="457200" algn="l"/>
              </a:tabLst>
              <a:defRPr/>
            </a:pPr>
            <a:r>
              <a:rPr kumimoji="0" lang="en-US" sz="1600" b="0" i="0" u="none" strike="noStrike" kern="100" cap="none" spc="0" normalizeH="0" baseline="0" noProof="0" dirty="0">
                <a:ln>
                  <a:noFill/>
                </a:ln>
                <a:solidFill>
                  <a:prstClr val="black"/>
                </a:solidFill>
                <a:effectLst/>
                <a:uLnTx/>
                <a:uFillTx/>
                <a:latin typeface="Proxima Nova" panose="020B0604020202020204" charset="0"/>
                <a:ea typeface="Aptos" panose="020B0004020202020204" pitchFamily="34" charset="0"/>
                <a:cs typeface="Times New Roman" panose="02020603050405020304" pitchFamily="18" charset="0"/>
              </a:rPr>
              <a:t>Fortinet. (2025). Network firewall price: Comparing security costs. https://www.fortinet.com/products/network-firewall-pricing</a:t>
            </a:r>
          </a:p>
          <a:p>
            <a:pPr marR="0" lvl="0" indent="-457200" algn="l" defTabSz="914400" rtl="0" eaLnBrk="1" fontAlgn="auto" latinLnBrk="0" hangingPunct="1">
              <a:lnSpc>
                <a:spcPct val="220000"/>
              </a:lnSpc>
              <a:spcBef>
                <a:spcPts val="0"/>
              </a:spcBef>
              <a:spcAft>
                <a:spcPts val="800"/>
              </a:spcAft>
              <a:buClrTx/>
              <a:buSzPts val="1000"/>
              <a:tabLst>
                <a:tab pos="457200" algn="l"/>
              </a:tabLst>
              <a:defRPr/>
            </a:pPr>
            <a:r>
              <a:rPr kumimoji="0" lang="en-US" sz="1600" b="0" i="0" u="none" strike="noStrike" kern="100" cap="none" spc="0" normalizeH="0" baseline="0" noProof="0" dirty="0">
                <a:ln>
                  <a:noFill/>
                </a:ln>
                <a:solidFill>
                  <a:prstClr val="black"/>
                </a:solidFill>
                <a:effectLst/>
                <a:uLnTx/>
                <a:uFillTx/>
                <a:latin typeface="Proxima Nova" panose="020B0604020202020204" charset="0"/>
                <a:ea typeface="Aptos" panose="020B0004020202020204" pitchFamily="34" charset="0"/>
                <a:cs typeface="Times New Roman" panose="02020603050405020304" pitchFamily="18" charset="0"/>
              </a:rPr>
              <a:t>Glassdoor. (2025). Cybersecurity architect salary. https://www.glassdoor.com/Salaries/cyber-security-architect-salary-SRCH_KO0,24.htm</a:t>
            </a:r>
          </a:p>
          <a:p>
            <a:pPr marR="0" lvl="0" indent="-457200" algn="l" defTabSz="914400" rtl="0" eaLnBrk="1" fontAlgn="auto" latinLnBrk="0" hangingPunct="1">
              <a:lnSpc>
                <a:spcPct val="220000"/>
              </a:lnSpc>
              <a:spcBef>
                <a:spcPts val="0"/>
              </a:spcBef>
              <a:spcAft>
                <a:spcPts val="800"/>
              </a:spcAft>
              <a:buClrTx/>
              <a:buSzPts val="1000"/>
              <a:tabLst>
                <a:tab pos="457200" algn="l"/>
              </a:tabLst>
              <a:defRPr/>
            </a:pPr>
            <a:r>
              <a:rPr kumimoji="0" lang="en-US" sz="1600" b="0" i="0" u="none" strike="noStrike" kern="100" cap="none" spc="0" normalizeH="0" baseline="0" noProof="0" dirty="0">
                <a:ln>
                  <a:noFill/>
                </a:ln>
                <a:solidFill>
                  <a:prstClr val="black"/>
                </a:solidFill>
                <a:effectLst/>
                <a:uLnTx/>
                <a:uFillTx/>
                <a:latin typeface="Proxima Nova" panose="020B0604020202020204" charset="0"/>
                <a:ea typeface="Aptos" panose="020B0004020202020204" pitchFamily="34" charset="0"/>
                <a:cs typeface="Times New Roman" panose="02020603050405020304" pitchFamily="18" charset="0"/>
              </a:rPr>
              <a:t>International Organization for Standardization. (2022). ISO/IEC 27001:2022 and ISO/IEC 27002:2022. ISO.</a:t>
            </a:r>
          </a:p>
          <a:p>
            <a:pPr marR="0" lvl="0" indent="-457200" algn="l" defTabSz="914400" rtl="0" eaLnBrk="1" fontAlgn="auto" latinLnBrk="0" hangingPunct="1">
              <a:lnSpc>
                <a:spcPct val="220000"/>
              </a:lnSpc>
              <a:spcBef>
                <a:spcPts val="0"/>
              </a:spcBef>
              <a:spcAft>
                <a:spcPts val="800"/>
              </a:spcAft>
              <a:buClrTx/>
              <a:buSzPts val="1000"/>
              <a:tabLst>
                <a:tab pos="457200" algn="l"/>
              </a:tabLst>
              <a:defRPr/>
            </a:pPr>
            <a:r>
              <a:rPr kumimoji="0" lang="en-US" sz="1600" b="0" i="0" u="none" strike="noStrike" kern="100" cap="none" spc="0" normalizeH="0" baseline="0" noProof="0" dirty="0">
                <a:ln>
                  <a:noFill/>
                </a:ln>
                <a:solidFill>
                  <a:prstClr val="black"/>
                </a:solidFill>
                <a:effectLst/>
                <a:uLnTx/>
                <a:uFillTx/>
                <a:latin typeface="Proxima Nova" panose="020B0604020202020204" charset="0"/>
                <a:ea typeface="Aptos" panose="020B0004020202020204" pitchFamily="34" charset="0"/>
                <a:cs typeface="Times New Roman" panose="02020603050405020304" pitchFamily="18" charset="0"/>
              </a:rPr>
              <a:t>National Institute of Standards and Technology. (2018). Framework for improving critical infrastructure cybersecurity (Version 1.1). https://doi.org/10.6028/NIST.CSWP.04162018</a:t>
            </a:r>
          </a:p>
          <a:p>
            <a:endParaRPr lang="en-US" dirty="0">
              <a:latin typeface="Proxima Nova"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M&amp;A Overview – Who</a:t>
            </a:r>
          </a:p>
        </p:txBody>
      </p:sp>
      <p:sp>
        <p:nvSpPr>
          <p:cNvPr id="4" name="Subtitle 3"/>
          <p:cNvSpPr>
            <a:spLocks noGrp="1"/>
          </p:cNvSpPr>
          <p:nvPr>
            <p:ph type="subTitle" idx="13"/>
          </p:nvPr>
        </p:nvSpPr>
        <p:spPr/>
        <p:txBody>
          <a:bodyPr>
            <a:normAutofit/>
          </a:bodyPr>
          <a:lstStyle/>
          <a:p>
            <a:r>
              <a:t>Identifying the Key Players in the Acquisition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3464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Acquirer: Padgett-Beale, Inc:</a:t>
            </a:r>
            <a:r>
              <a:rPr sz="1300" b="0" i="0" dirty="0">
                <a:solidFill>
                  <a:srgbClr val="616161"/>
                </a:solidFill>
                <a:latin typeface="Proxima Nova"/>
              </a:rPr>
              <a:t> Global hospitality and property management enterprise expanding into fintech.</a:t>
            </a:r>
          </a:p>
          <a:p>
            <a:pPr marL="228600" lvl="1" indent="-91440" algn="l">
              <a:spcBef>
                <a:spcPts val="1200"/>
              </a:spcBef>
              <a:spcAft>
                <a:spcPts val="0"/>
              </a:spcAft>
              <a:buSzPct val="100000"/>
              <a:buFont typeface="Arial"/>
              <a:buChar char="•"/>
            </a:pPr>
            <a:r>
              <a:rPr sz="1300" b="1" i="0" dirty="0">
                <a:solidFill>
                  <a:srgbClr val="616161"/>
                </a:solidFill>
                <a:latin typeface="Proxima Nova"/>
              </a:rPr>
              <a:t>Acquiree: Island Banking Services:</a:t>
            </a:r>
            <a:r>
              <a:rPr sz="1300" b="0" i="0" dirty="0">
                <a:solidFill>
                  <a:srgbClr val="616161"/>
                </a:solidFill>
                <a:latin typeface="Proxima Nova"/>
              </a:rPr>
              <a:t> Regional financial services firm with a checkered past in crypto compliance.</a:t>
            </a:r>
          </a:p>
          <a:p>
            <a:pPr marL="228600" lvl="1" indent="-91440" algn="l">
              <a:spcBef>
                <a:spcPts val="1200"/>
              </a:spcBef>
              <a:spcAft>
                <a:spcPts val="0"/>
              </a:spcAft>
              <a:buSzPct val="100000"/>
              <a:buFont typeface="Arial"/>
              <a:buChar char="•"/>
            </a:pPr>
            <a:r>
              <a:rPr sz="1300" b="1" i="0" dirty="0">
                <a:solidFill>
                  <a:srgbClr val="616161"/>
                </a:solidFill>
                <a:latin typeface="Proxima Nova"/>
              </a:rPr>
              <a:t>New Entity: Padgett-Beale Financial Services (PBI-FS):</a:t>
            </a:r>
            <a:r>
              <a:rPr sz="1300" b="0" i="0" dirty="0">
                <a:solidFill>
                  <a:srgbClr val="616161"/>
                </a:solidFill>
                <a:latin typeface="Proxima Nova"/>
              </a:rPr>
              <a:t> Hybrid financial division combining hospitality expertise with digital finance.</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Amy Hirschi on Unsplash</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43719-3C99-D58C-4354-3BA4D4991F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73CF98-D9C1-12A5-95A7-1BD956C4CD32}"/>
              </a:ext>
            </a:extLst>
          </p:cNvPr>
          <p:cNvSpPr>
            <a:spLocks noGrp="1"/>
          </p:cNvSpPr>
          <p:nvPr>
            <p:ph type="title"/>
          </p:nvPr>
        </p:nvSpPr>
        <p:spPr/>
        <p:txBody>
          <a:bodyPr>
            <a:normAutofit/>
          </a:bodyPr>
          <a:lstStyle/>
          <a:p>
            <a:r>
              <a:rPr dirty="0"/>
              <a:t>References</a:t>
            </a:r>
          </a:p>
        </p:txBody>
      </p:sp>
      <p:sp>
        <p:nvSpPr>
          <p:cNvPr id="5" name="Rectangle 4">
            <a:extLst>
              <a:ext uri="{FF2B5EF4-FFF2-40B4-BE49-F238E27FC236}">
                <a16:creationId xmlns:a16="http://schemas.microsoft.com/office/drawing/2014/main" id="{6C2BFB4B-D0BB-02A0-C4B0-C978469D9D90}"/>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5E9FACF0-792C-1A43-2B40-56CF829450A3}"/>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a:extLst>
              <a:ext uri="{FF2B5EF4-FFF2-40B4-BE49-F238E27FC236}">
                <a16:creationId xmlns:a16="http://schemas.microsoft.com/office/drawing/2014/main" id="{AC2322FA-83EA-02B1-BBB9-C02EB86BF2D5}"/>
              </a:ext>
            </a:extLst>
          </p:cNvPr>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a:extLst>
              <a:ext uri="{FF2B5EF4-FFF2-40B4-BE49-F238E27FC236}">
                <a16:creationId xmlns:a16="http://schemas.microsoft.com/office/drawing/2014/main" id="{6A84A2C2-A3D2-7638-B853-82829E72CB2D}"/>
              </a:ext>
            </a:extLst>
          </p:cNvPr>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E9F1E9AE-6E49-174C-4E18-3BA82A99A146}"/>
              </a:ext>
            </a:extLst>
          </p:cNvPr>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sp>
        <p:nvSpPr>
          <p:cNvPr id="13" name="Rectangle 12">
            <a:extLst>
              <a:ext uri="{FF2B5EF4-FFF2-40B4-BE49-F238E27FC236}">
                <a16:creationId xmlns:a16="http://schemas.microsoft.com/office/drawing/2014/main" id="{10D53163-083E-E28B-1A9E-550F70EA4220}"/>
              </a:ext>
            </a:extLst>
          </p:cNvPr>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Subtitle 14">
            <a:extLst>
              <a:ext uri="{FF2B5EF4-FFF2-40B4-BE49-F238E27FC236}">
                <a16:creationId xmlns:a16="http://schemas.microsoft.com/office/drawing/2014/main" id="{B018F2A7-EADF-CF2B-C9B8-3850A4D9E046}"/>
              </a:ext>
            </a:extLst>
          </p:cNvPr>
          <p:cNvSpPr>
            <a:spLocks noGrp="1"/>
          </p:cNvSpPr>
          <p:nvPr>
            <p:ph type="subTitle" idx="13"/>
          </p:nvPr>
        </p:nvSpPr>
        <p:spPr>
          <a:xfrm>
            <a:off x="311699" y="712926"/>
            <a:ext cx="8520599" cy="3859074"/>
          </a:xfrm>
        </p:spPr>
        <p:txBody>
          <a:bodyPr>
            <a:normAutofit fontScale="77500" lnSpcReduction="20000"/>
          </a:bodyPr>
          <a:lstStyle/>
          <a:p>
            <a:pPr marL="0" marR="0" lvl="0" indent="-457200" algn="l" defTabSz="914400" rtl="0" eaLnBrk="1" fontAlgn="auto" latinLnBrk="0" hangingPunct="1">
              <a:lnSpc>
                <a:spcPct val="220000"/>
              </a:lnSpc>
              <a:spcBef>
                <a:spcPts val="0"/>
              </a:spcBef>
              <a:spcAft>
                <a:spcPts val="800"/>
              </a:spcAft>
              <a:buClr>
                <a:srgbClr val="616161"/>
              </a:buClr>
              <a:buSzPts val="1000"/>
              <a:buFont typeface="Proxima Nova"/>
              <a:buNone/>
              <a:tabLst>
                <a:tab pos="457200" algn="l"/>
              </a:tabLst>
              <a:defRPr/>
            </a:pPr>
            <a:r>
              <a:rPr kumimoji="0" lang="en-US" sz="1600" b="0" i="0" u="none" strike="noStrike" kern="100" cap="none" spc="0" normalizeH="0" baseline="0" noProof="0" dirty="0">
                <a:ln>
                  <a:noFill/>
                </a:ln>
                <a:solidFill>
                  <a:schemeClr val="tx1"/>
                </a:solidFill>
                <a:effectLst/>
                <a:uLnTx/>
                <a:uFillTx/>
                <a:latin typeface="Proxima Nova" panose="020B0604020202020204" charset="0"/>
                <a:ea typeface="Aptos" panose="020B0004020202020204" pitchFamily="34" charset="0"/>
                <a:cs typeface="Times New Roman" panose="02020603050405020304" pitchFamily="18" charset="0"/>
                <a:sym typeface="Proxima Nova"/>
              </a:rPr>
              <a:t>National Institute of Standards and Technology. (2020). Security and privacy controls for information systems and organizations (NIST SP 800-53 Rev. 5). https://doi.org/10.6028/NIST.SP.800-53r5</a:t>
            </a:r>
          </a:p>
          <a:p>
            <a:pPr marL="0" marR="0" lvl="0" indent="-457200" algn="l" defTabSz="914400" rtl="0" eaLnBrk="1" fontAlgn="auto" latinLnBrk="0" hangingPunct="1">
              <a:lnSpc>
                <a:spcPct val="220000"/>
              </a:lnSpc>
              <a:spcBef>
                <a:spcPts val="0"/>
              </a:spcBef>
              <a:spcAft>
                <a:spcPts val="800"/>
              </a:spcAft>
              <a:buClr>
                <a:srgbClr val="616161"/>
              </a:buClr>
              <a:buSzPts val="1000"/>
              <a:buFont typeface="Proxima Nova"/>
              <a:buNone/>
              <a:tabLst>
                <a:tab pos="457200" algn="l"/>
              </a:tabLst>
              <a:defRPr/>
            </a:pPr>
            <a:r>
              <a:rPr kumimoji="0" lang="en-US" sz="1600" b="0" i="0" u="none" strike="noStrike" kern="100" cap="none" spc="0" normalizeH="0" baseline="0" noProof="0" dirty="0">
                <a:ln>
                  <a:noFill/>
                </a:ln>
                <a:solidFill>
                  <a:schemeClr val="tx1"/>
                </a:solidFill>
                <a:effectLst/>
                <a:uLnTx/>
                <a:uFillTx/>
                <a:latin typeface="Proxima Nova" panose="020B0604020202020204" charset="0"/>
                <a:ea typeface="Aptos" panose="020B0004020202020204" pitchFamily="34" charset="0"/>
                <a:cs typeface="Times New Roman" panose="02020603050405020304" pitchFamily="18" charset="0"/>
                <a:sym typeface="Proxima Nova"/>
              </a:rPr>
              <a:t>SEBoK. (2023). Vee life cycle model. https://www.sebokwiki.org/wiki/Vee_Life_Cycle_Model</a:t>
            </a:r>
          </a:p>
          <a:p>
            <a:pPr marL="0" marR="0" lvl="0" indent="-457200" algn="l" defTabSz="914400" rtl="0" eaLnBrk="1" fontAlgn="auto" latinLnBrk="0" hangingPunct="1">
              <a:lnSpc>
                <a:spcPct val="220000"/>
              </a:lnSpc>
              <a:spcBef>
                <a:spcPts val="0"/>
              </a:spcBef>
              <a:spcAft>
                <a:spcPts val="800"/>
              </a:spcAft>
              <a:buClr>
                <a:srgbClr val="616161"/>
              </a:buClr>
              <a:buSzPts val="1000"/>
              <a:buFont typeface="Proxima Nova"/>
              <a:buNone/>
              <a:tabLst>
                <a:tab pos="457200" algn="l"/>
              </a:tabLst>
              <a:defRPr/>
            </a:pPr>
            <a:r>
              <a:rPr kumimoji="0" lang="en-US" sz="1600" b="0" i="0" u="none" strike="noStrike" kern="100" cap="none" spc="0" normalizeH="0" baseline="0" noProof="0" dirty="0">
                <a:ln>
                  <a:noFill/>
                </a:ln>
                <a:solidFill>
                  <a:schemeClr val="tx1"/>
                </a:solidFill>
                <a:effectLst/>
                <a:uLnTx/>
                <a:uFillTx/>
                <a:latin typeface="Proxima Nova" panose="020B0604020202020204" charset="0"/>
                <a:ea typeface="Aptos" panose="020B0004020202020204" pitchFamily="34" charset="0"/>
                <a:cs typeface="Times New Roman" panose="02020603050405020304" pitchFamily="18" charset="0"/>
                <a:sym typeface="Proxima Nova"/>
              </a:rPr>
              <a:t>Tripwire. (2025). CIS Controls Version 8.1: What you need to know. https://www.tripwire.com/state-of-security/security-data-protection/cis-controls-version-8-1-what-you-need-to-know</a:t>
            </a:r>
          </a:p>
          <a:p>
            <a:pPr marL="0" marR="0" lvl="0" indent="-457200" algn="l" defTabSz="914400" rtl="0" eaLnBrk="1" fontAlgn="auto" latinLnBrk="0" hangingPunct="1">
              <a:lnSpc>
                <a:spcPct val="220000"/>
              </a:lnSpc>
              <a:spcBef>
                <a:spcPts val="0"/>
              </a:spcBef>
              <a:spcAft>
                <a:spcPts val="800"/>
              </a:spcAft>
              <a:buClr>
                <a:srgbClr val="616161"/>
              </a:buClr>
              <a:buSzPts val="1000"/>
              <a:buFont typeface="Proxima Nova"/>
              <a:buNone/>
              <a:tabLst>
                <a:tab pos="457200" algn="l"/>
              </a:tabLst>
              <a:defRPr/>
            </a:pPr>
            <a:r>
              <a:rPr kumimoji="0" lang="en-US" sz="1600" b="0" i="0" u="none" strike="noStrike" kern="100" cap="none" spc="0" normalizeH="0" baseline="0" noProof="0" dirty="0" err="1">
                <a:ln>
                  <a:noFill/>
                </a:ln>
                <a:solidFill>
                  <a:schemeClr val="tx1"/>
                </a:solidFill>
                <a:effectLst/>
                <a:uLnTx/>
                <a:uFillTx/>
                <a:latin typeface="Proxima Nova" panose="020B0604020202020204" charset="0"/>
                <a:ea typeface="Aptos" panose="020B0004020202020204" pitchFamily="34" charset="0"/>
                <a:cs typeface="Times New Roman" panose="02020603050405020304" pitchFamily="18" charset="0"/>
                <a:sym typeface="Proxima Nova"/>
              </a:rPr>
              <a:t>UnderDefense</a:t>
            </a:r>
            <a:r>
              <a:rPr kumimoji="0" lang="en-US" sz="1600" b="0" i="0" u="none" strike="noStrike" kern="100" cap="none" spc="0" normalizeH="0" baseline="0" noProof="0" dirty="0">
                <a:ln>
                  <a:noFill/>
                </a:ln>
                <a:solidFill>
                  <a:schemeClr val="tx1"/>
                </a:solidFill>
                <a:effectLst/>
                <a:uLnTx/>
                <a:uFillTx/>
                <a:latin typeface="Proxima Nova" panose="020B0604020202020204" charset="0"/>
                <a:ea typeface="Aptos" panose="020B0004020202020204" pitchFamily="34" charset="0"/>
                <a:cs typeface="Times New Roman" panose="02020603050405020304" pitchFamily="18" charset="0"/>
                <a:sym typeface="Proxima Nova"/>
              </a:rPr>
              <a:t>. (2025). Managed SIEM pricing guide. https://underdefense.com/blog/managed-siem-pricing-guide/</a:t>
            </a:r>
          </a:p>
          <a:p>
            <a:pPr marL="0" marR="0" lvl="0" indent="-457200" algn="l" defTabSz="914400" rtl="0" eaLnBrk="1" fontAlgn="auto" latinLnBrk="0" hangingPunct="1">
              <a:lnSpc>
                <a:spcPct val="220000"/>
              </a:lnSpc>
              <a:spcBef>
                <a:spcPts val="0"/>
              </a:spcBef>
              <a:spcAft>
                <a:spcPts val="800"/>
              </a:spcAft>
              <a:buClr>
                <a:srgbClr val="616161"/>
              </a:buClr>
              <a:buSzPts val="1000"/>
              <a:buFont typeface="Proxima Nova"/>
              <a:buNone/>
              <a:tabLst>
                <a:tab pos="457200" algn="l"/>
              </a:tabLst>
              <a:defRPr/>
            </a:pPr>
            <a:r>
              <a:rPr kumimoji="0" lang="en-US" sz="1600" b="0" i="0" u="none" strike="noStrike" kern="100" cap="none" spc="0" normalizeH="0" baseline="0" noProof="0" dirty="0">
                <a:ln>
                  <a:noFill/>
                </a:ln>
                <a:solidFill>
                  <a:schemeClr val="tx1"/>
                </a:solidFill>
                <a:effectLst/>
                <a:uLnTx/>
                <a:uFillTx/>
                <a:latin typeface="Proxima Nova" panose="020B0604020202020204" charset="0"/>
                <a:ea typeface="Aptos" panose="020B0004020202020204" pitchFamily="34" charset="0"/>
                <a:cs typeface="Times New Roman" panose="02020603050405020304" pitchFamily="18" charset="0"/>
                <a:sym typeface="Proxima Nova"/>
              </a:rPr>
              <a:t>University of Maryland Global Campus. (2020). CSIA 485 Padgett-Beale M&amp;A Profile 2020.</a:t>
            </a:r>
          </a:p>
          <a:p>
            <a:pPr indent="-457200">
              <a:lnSpc>
                <a:spcPct val="220000"/>
              </a:lnSpc>
            </a:pPr>
            <a:endParaRPr lang="en-US" dirty="0">
              <a:latin typeface="Proxima Nova" panose="020B0604020202020204" charset="0"/>
            </a:endParaRPr>
          </a:p>
        </p:txBody>
      </p:sp>
    </p:spTree>
    <p:extLst>
      <p:ext uri="{BB962C8B-B14F-4D97-AF65-F5344CB8AC3E}">
        <p14:creationId xmlns:p14="http://schemas.microsoft.com/office/powerpoint/2010/main" val="3682944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M&amp;A Overview – What</a:t>
            </a:r>
          </a:p>
        </p:txBody>
      </p:sp>
      <p:sp>
        <p:nvSpPr>
          <p:cNvPr id="4" name="Subtitle 3"/>
          <p:cNvSpPr>
            <a:spLocks noGrp="1"/>
          </p:cNvSpPr>
          <p:nvPr>
            <p:ph type="subTitle" idx="13"/>
          </p:nvPr>
        </p:nvSpPr>
        <p:spPr/>
        <p:txBody>
          <a:bodyPr>
            <a:normAutofit/>
          </a:bodyPr>
          <a:lstStyle/>
          <a:p>
            <a:r>
              <a:t>Assets and Obligations Acquired in the Deal</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Assets Acquired</a:t>
            </a:r>
          </a:p>
          <a:p>
            <a:pPr algn="ctr">
              <a:spcAft>
                <a:spcPts val="1200"/>
              </a:spcAft>
            </a:pPr>
            <a:r>
              <a:rPr sz="1300" b="0" i="0">
                <a:solidFill>
                  <a:srgbClr val="616161"/>
                </a:solidFill>
                <a:latin typeface="Proxima Nova"/>
              </a:rPr>
              <a:t>Includes transaction processing systems, licenses, call center operations, and partial records.</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Inherited Obligations</a:t>
            </a:r>
          </a:p>
          <a:p>
            <a:pPr algn="ctr">
              <a:spcAft>
                <a:spcPts val="1200"/>
              </a:spcAft>
            </a:pPr>
            <a:r>
              <a:rPr sz="1300" b="0" i="0">
                <a:solidFill>
                  <a:srgbClr val="616161"/>
                </a:solidFill>
                <a:latin typeface="Proxima Nova"/>
              </a:rPr>
              <a:t>Reopening call center, retaining staff, and maintaining legacy systems for audits.</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Under Legal Scrutiny</a:t>
            </a:r>
          </a:p>
          <a:p>
            <a:pPr algn="ctr">
              <a:spcAft>
                <a:spcPts val="1200"/>
              </a:spcAft>
            </a:pPr>
            <a:r>
              <a:rPr sz="1300" b="0" i="0">
                <a:solidFill>
                  <a:srgbClr val="616161"/>
                </a:solidFill>
                <a:latin typeface="Proxima Nova"/>
              </a:rPr>
              <a:t>Partial company records subject to regulatory review and compliance evaluation.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M&amp;A Overview – Who</a:t>
            </a:r>
          </a:p>
        </p:txBody>
      </p:sp>
      <p:sp>
        <p:nvSpPr>
          <p:cNvPr id="4" name="Subtitle 3"/>
          <p:cNvSpPr>
            <a:spLocks noGrp="1"/>
          </p:cNvSpPr>
          <p:nvPr>
            <p:ph type="subTitle" idx="13"/>
          </p:nvPr>
        </p:nvSpPr>
        <p:spPr/>
        <p:txBody>
          <a:bodyPr>
            <a:normAutofit/>
          </a:bodyPr>
          <a:lstStyle/>
          <a:p>
            <a:r>
              <a:t>Entities Involved in the Acquisition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Acquirer: Padgett-Beale, Inc</a:t>
            </a:r>
          </a:p>
          <a:p>
            <a:pPr algn="ctr">
              <a:spcAft>
                <a:spcPts val="1200"/>
              </a:spcAft>
            </a:pPr>
            <a:r>
              <a:rPr sz="1300" b="0" i="0">
                <a:solidFill>
                  <a:srgbClr val="616161"/>
                </a:solidFill>
                <a:latin typeface="Proxima Nova"/>
              </a:rPr>
              <a:t>A global leader in hospitality and property management expanding into financial services.</a:t>
            </a:r>
          </a:p>
        </p:txBody>
      </p:sp>
      <p:sp>
        <p:nvSpPr>
          <p:cNvPr id="14" name="Rectangle 13"/>
          <p:cNvSpPr/>
          <p:nvPr/>
        </p:nvSpPr>
        <p:spPr>
          <a:xfrm>
            <a:off x="3225700" y="1508670"/>
            <a:ext cx="2692449"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Acquiree: Island Banking Services</a:t>
            </a:r>
          </a:p>
          <a:p>
            <a:pPr algn="ctr">
              <a:spcAft>
                <a:spcPts val="1200"/>
              </a:spcAft>
            </a:pPr>
            <a:r>
              <a:rPr sz="1300" b="0" i="0">
                <a:solidFill>
                  <a:srgbClr val="616161"/>
                </a:solidFill>
                <a:latin typeface="Proxima Nova"/>
              </a:rPr>
              <a:t>Regional financial firm formerly entangled in illicit crypto transactions, acquired post-bankruptcy.</a:t>
            </a:r>
          </a:p>
        </p:txBody>
      </p:sp>
      <p:sp>
        <p:nvSpPr>
          <p:cNvPr id="19" name="Rectangle 18"/>
          <p:cNvSpPr/>
          <p:nvPr/>
        </p:nvSpPr>
        <p:spPr>
          <a:xfrm>
            <a:off x="6222950" y="1508670"/>
            <a:ext cx="2692300" cy="1485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New Entity: PBI-FS</a:t>
            </a:r>
          </a:p>
          <a:p>
            <a:pPr algn="ctr">
              <a:spcAft>
                <a:spcPts val="1200"/>
              </a:spcAft>
            </a:pPr>
            <a:r>
              <a:rPr sz="1300" b="0" i="0">
                <a:solidFill>
                  <a:srgbClr val="616161"/>
                </a:solidFill>
                <a:latin typeface="Proxima Nova"/>
              </a:rPr>
              <a:t>Formed post-acquisition to consolidate financial services under the Padgett-Beale brand.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M&amp;A Overview – What</a:t>
            </a:r>
          </a:p>
        </p:txBody>
      </p:sp>
      <p:sp>
        <p:nvSpPr>
          <p:cNvPr id="4" name="Subtitle 3"/>
          <p:cNvSpPr>
            <a:spLocks noGrp="1"/>
          </p:cNvSpPr>
          <p:nvPr>
            <p:ph type="subTitle" idx="13"/>
          </p:nvPr>
        </p:nvSpPr>
        <p:spPr/>
        <p:txBody>
          <a:bodyPr>
            <a:normAutofit/>
          </a:bodyPr>
          <a:lstStyle/>
          <a:p>
            <a:r>
              <a:t>Assets and Obligations Transferred</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Key Assets Acquired</a:t>
            </a:r>
          </a:p>
          <a:p>
            <a:pPr algn="ctr">
              <a:spcAft>
                <a:spcPts val="1200"/>
              </a:spcAft>
            </a:pPr>
            <a:r>
              <a:rPr sz="1300" b="0" i="0">
                <a:solidFill>
                  <a:srgbClr val="616161"/>
                </a:solidFill>
                <a:latin typeface="Proxima Nova"/>
              </a:rPr>
              <a:t>Includes digital financial systems, software licenses, and a customer call center infrastructure.</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Partial Record Retention</a:t>
            </a:r>
          </a:p>
          <a:p>
            <a:pPr algn="ctr">
              <a:spcAft>
                <a:spcPts val="1200"/>
              </a:spcAft>
            </a:pPr>
            <a:r>
              <a:rPr sz="1300" b="0" i="0">
                <a:solidFill>
                  <a:srgbClr val="616161"/>
                </a:solidFill>
                <a:latin typeface="Proxima Nova"/>
              </a:rPr>
              <a:t>Company records under legal scrutiny are preserved selectively to meet compliance needs.</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Operational Obligations</a:t>
            </a:r>
          </a:p>
          <a:p>
            <a:pPr algn="ctr">
              <a:spcAft>
                <a:spcPts val="1200"/>
              </a:spcAft>
            </a:pPr>
            <a:r>
              <a:rPr sz="1300" b="0" i="0">
                <a:solidFill>
                  <a:srgbClr val="616161"/>
                </a:solidFill>
                <a:latin typeface="Proxima Nova"/>
              </a:rPr>
              <a:t>Restarting call center services with local staff and maintaining select legacy systems for audits.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M&amp;A Overview – Where</a:t>
            </a:r>
          </a:p>
        </p:txBody>
      </p:sp>
      <p:sp>
        <p:nvSpPr>
          <p:cNvPr id="4" name="Subtitle 3"/>
          <p:cNvSpPr>
            <a:spLocks noGrp="1"/>
          </p:cNvSpPr>
          <p:nvPr>
            <p:ph type="subTitle" idx="13"/>
          </p:nvPr>
        </p:nvSpPr>
        <p:spPr/>
        <p:txBody>
          <a:bodyPr>
            <a:normAutofit/>
          </a:bodyPr>
          <a:lstStyle/>
          <a:p>
            <a:r>
              <a:t>Operational Geography Post-Acquisition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3464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Island-Based Call Center:</a:t>
            </a:r>
            <a:r>
              <a:rPr sz="1300" b="0" i="0">
                <a:solidFill>
                  <a:srgbClr val="616161"/>
                </a:solidFill>
                <a:latin typeface="Proxima Nova"/>
              </a:rPr>
              <a:t> Physical operations for customer service will resume locally using existing infrastructure.</a:t>
            </a:r>
          </a:p>
          <a:p>
            <a:pPr marL="228600" lvl="1" indent="-91440" algn="l">
              <a:spcBef>
                <a:spcPts val="1200"/>
              </a:spcBef>
              <a:spcAft>
                <a:spcPts val="0"/>
              </a:spcAft>
              <a:buSzPct val="100000"/>
              <a:buFont typeface="Arial"/>
              <a:buChar char="•"/>
            </a:pPr>
            <a:r>
              <a:rPr sz="1300" b="1" i="0">
                <a:solidFill>
                  <a:srgbClr val="616161"/>
                </a:solidFill>
                <a:latin typeface="Proxima Nova"/>
              </a:rPr>
              <a:t>U.S.-Based IT &amp; Security:</a:t>
            </a:r>
            <a:r>
              <a:rPr sz="1300" b="0" i="0">
                <a:solidFill>
                  <a:srgbClr val="616161"/>
                </a:solidFill>
                <a:latin typeface="Proxima Nova"/>
              </a:rPr>
              <a:t> All data centers, IT functions, and cybersecurity operations will be housed within the United States.</a:t>
            </a:r>
          </a:p>
          <a:p>
            <a:pPr marL="228600" lvl="1" indent="-91440" algn="l">
              <a:spcBef>
                <a:spcPts val="1200"/>
              </a:spcBef>
              <a:spcAft>
                <a:spcPts val="0"/>
              </a:spcAft>
              <a:buSzPct val="100000"/>
              <a:buFont typeface="Arial"/>
              <a:buChar char="•"/>
            </a:pPr>
            <a:r>
              <a:rPr sz="1300" b="1" i="0">
                <a:solidFill>
                  <a:srgbClr val="616161"/>
                </a:solidFill>
                <a:latin typeface="Proxima Nova"/>
              </a:rPr>
              <a:t>Centralized Corporate Governance:</a:t>
            </a:r>
            <a:r>
              <a:rPr sz="1300" b="0" i="0">
                <a:solidFill>
                  <a:srgbClr val="616161"/>
                </a:solidFill>
                <a:latin typeface="Proxima Nova"/>
              </a:rPr>
              <a:t> Executive oversight and compliance functions will remain at Padgett-Beale HQ in Delaware.</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JM Photos on Unsplash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M&amp;A Overview – Why</a:t>
            </a:r>
          </a:p>
        </p:txBody>
      </p:sp>
      <p:sp>
        <p:nvSpPr>
          <p:cNvPr id="4" name="Subtitle 3"/>
          <p:cNvSpPr>
            <a:spLocks noGrp="1"/>
          </p:cNvSpPr>
          <p:nvPr>
            <p:ph type="subTitle" idx="13"/>
          </p:nvPr>
        </p:nvSpPr>
        <p:spPr/>
        <p:txBody>
          <a:bodyPr>
            <a:normAutofit/>
          </a:bodyPr>
          <a:lstStyle/>
          <a:p>
            <a:r>
              <a:t>Strategic Rationale and Market Opportunity</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142235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142235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1422350" y="1508670"/>
            <a:ext cx="304800" cy="304800"/>
          </a:xfrm>
          <a:prstGeom prst="rect">
            <a:avLst/>
          </a:prstGeom>
        </p:spPr>
      </p:pic>
      <p:sp>
        <p:nvSpPr>
          <p:cNvPr id="13" name="TextBox 12"/>
          <p:cNvSpPr txBox="1"/>
          <p:nvPr/>
        </p:nvSpPr>
        <p:spPr>
          <a:xfrm>
            <a:off x="22860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Diversification Strategy</a:t>
            </a:r>
          </a:p>
          <a:p>
            <a:pPr algn="ctr">
              <a:spcAft>
                <a:spcPts val="1200"/>
              </a:spcAft>
            </a:pPr>
            <a:r>
              <a:rPr sz="1300" b="0" i="0">
                <a:solidFill>
                  <a:srgbClr val="616161"/>
                </a:solidFill>
                <a:latin typeface="Proxima Nova"/>
              </a:rPr>
              <a:t>Expands Padgett-Beale’s footprint beyond hospitality into high-margin financial services.</a:t>
            </a:r>
          </a:p>
        </p:txBody>
      </p:sp>
      <p:sp>
        <p:nvSpPr>
          <p:cNvPr id="14" name="Rectangle 13"/>
          <p:cNvSpPr/>
          <p:nvPr/>
        </p:nvSpPr>
        <p:spPr>
          <a:xfrm>
            <a:off x="3225700" y="1508670"/>
            <a:ext cx="269244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4419451"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4419451"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4419451" y="1508670"/>
            <a:ext cx="304800" cy="304800"/>
          </a:xfrm>
          <a:prstGeom prst="rect">
            <a:avLst/>
          </a:prstGeom>
        </p:spPr>
      </p:pic>
      <p:sp>
        <p:nvSpPr>
          <p:cNvPr id="18" name="TextBox 17"/>
          <p:cNvSpPr txBox="1"/>
          <p:nvPr/>
        </p:nvSpPr>
        <p:spPr>
          <a:xfrm>
            <a:off x="3225700" y="1965870"/>
            <a:ext cx="269244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Undervalued Tech Assets</a:t>
            </a:r>
          </a:p>
          <a:p>
            <a:pPr algn="ctr">
              <a:spcAft>
                <a:spcPts val="1200"/>
              </a:spcAft>
            </a:pPr>
            <a:r>
              <a:rPr sz="1300" b="0" i="0">
                <a:solidFill>
                  <a:srgbClr val="616161"/>
                </a:solidFill>
                <a:latin typeface="Proxima Nova"/>
              </a:rPr>
              <a:t>Acquisition during bankruptcy enables cost-effective access to fintech infrastructure.</a:t>
            </a:r>
          </a:p>
        </p:txBody>
      </p:sp>
      <p:sp>
        <p:nvSpPr>
          <p:cNvPr id="19" name="Rectangle 18"/>
          <p:cNvSpPr/>
          <p:nvPr/>
        </p:nvSpPr>
        <p:spPr>
          <a:xfrm>
            <a:off x="6222950" y="1508670"/>
            <a:ext cx="2692300"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7416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7416700" y="1508670"/>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7416700" y="1508670"/>
            <a:ext cx="304800" cy="304800"/>
          </a:xfrm>
          <a:prstGeom prst="rect">
            <a:avLst/>
          </a:prstGeom>
        </p:spPr>
      </p:pic>
      <p:sp>
        <p:nvSpPr>
          <p:cNvPr id="23" name="TextBox 22"/>
          <p:cNvSpPr txBox="1"/>
          <p:nvPr/>
        </p:nvSpPr>
        <p:spPr>
          <a:xfrm>
            <a:off x="6222950" y="1965870"/>
            <a:ext cx="2692300"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Long-Term Market Positioning</a:t>
            </a:r>
          </a:p>
          <a:p>
            <a:pPr algn="ctr">
              <a:spcAft>
                <a:spcPts val="1200"/>
              </a:spcAft>
            </a:pPr>
            <a:r>
              <a:rPr sz="1300" b="0" i="0">
                <a:solidFill>
                  <a:srgbClr val="616161"/>
                </a:solidFill>
                <a:latin typeface="Proxima Nova"/>
              </a:rPr>
              <a:t>Establishes presence in fintech for scalable growth and future market expansion.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M&amp;A Overview – How</a:t>
            </a:r>
          </a:p>
        </p:txBody>
      </p:sp>
      <p:sp>
        <p:nvSpPr>
          <p:cNvPr id="4" name="Subtitle 3"/>
          <p:cNvSpPr>
            <a:spLocks noGrp="1"/>
          </p:cNvSpPr>
          <p:nvPr>
            <p:ph type="subTitle" idx="13"/>
          </p:nvPr>
        </p:nvSpPr>
        <p:spPr/>
        <p:txBody>
          <a:bodyPr>
            <a:normAutofit/>
          </a:bodyPr>
          <a:lstStyle/>
          <a:p>
            <a:r>
              <a:t>Tactical Execution of Secure Integration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3464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Secure Infrastructure Rebuild:</a:t>
            </a:r>
            <a:r>
              <a:rPr sz="1300" b="0" i="0">
                <a:solidFill>
                  <a:srgbClr val="616161"/>
                </a:solidFill>
                <a:latin typeface="Proxima Nova"/>
              </a:rPr>
              <a:t> New architecture designed with zero-trust principles and compliance alignment.</a:t>
            </a:r>
          </a:p>
          <a:p>
            <a:pPr marL="228600" lvl="1" indent="-91440" algn="l">
              <a:spcBef>
                <a:spcPts val="1200"/>
              </a:spcBef>
              <a:spcAft>
                <a:spcPts val="0"/>
              </a:spcAft>
              <a:buSzPct val="100000"/>
              <a:buFont typeface="Arial"/>
              <a:buChar char="•"/>
            </a:pPr>
            <a:r>
              <a:rPr sz="1300" b="1" i="0">
                <a:solidFill>
                  <a:srgbClr val="616161"/>
                </a:solidFill>
                <a:latin typeface="Proxima Nova"/>
              </a:rPr>
              <a:t>U.S. Financial Law Compliance:</a:t>
            </a:r>
            <a:r>
              <a:rPr sz="1300" b="0" i="0">
                <a:solidFill>
                  <a:srgbClr val="616161"/>
                </a:solidFill>
                <a:latin typeface="Proxima Nova"/>
              </a:rPr>
              <a:t> Adherence to GLBA, BSA, and SOX regulations from day one of operations.</a:t>
            </a:r>
          </a:p>
          <a:p>
            <a:pPr marL="228600" lvl="1" indent="-91440" algn="l">
              <a:spcBef>
                <a:spcPts val="1200"/>
              </a:spcBef>
              <a:spcAft>
                <a:spcPts val="0"/>
              </a:spcAft>
              <a:buSzPct val="100000"/>
              <a:buFont typeface="Arial"/>
              <a:buChar char="•"/>
            </a:pPr>
            <a:r>
              <a:rPr sz="1300" b="1" i="0">
                <a:solidFill>
                  <a:srgbClr val="616161"/>
                </a:solidFill>
                <a:latin typeface="Proxima Nova"/>
              </a:rPr>
              <a:t>CISO-Led Strategy:</a:t>
            </a:r>
            <a:r>
              <a:rPr sz="1300" b="0" i="0">
                <a:solidFill>
                  <a:srgbClr val="616161"/>
                </a:solidFill>
                <a:latin typeface="Proxima Nova"/>
              </a:rPr>
              <a:t> Centralized cybersecurity governance under a newly appointed Chief Information Security Officer.</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Thomas Jensen on Unsplash</a:t>
            </a: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6183</Words>
  <Application>Microsoft Office PowerPoint</Application>
  <PresentationFormat>On-screen Show (16:9)</PresentationFormat>
  <Paragraphs>386</Paragraphs>
  <Slides>30</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Courier New</vt:lpstr>
      <vt:lpstr>Proxima Nova</vt:lpstr>
      <vt:lpstr>Arial</vt:lpstr>
      <vt:lpstr>Aptos</vt:lpstr>
      <vt:lpstr>Spearmint</vt:lpstr>
      <vt:lpstr>Padgett-Beale M&amp;A Cybersecurity Strategy  Edison Maniwang University of Maryland Global Campus CSIA 485 Cyber Management and Policy Capstone Professor Holly Ridgeway May 4th, 2025</vt:lpstr>
      <vt:lpstr>Agenda</vt:lpstr>
      <vt:lpstr>M&amp;A Overview – Who</vt:lpstr>
      <vt:lpstr>M&amp;A Overview – What</vt:lpstr>
      <vt:lpstr>M&amp;A Overview – Who</vt:lpstr>
      <vt:lpstr>M&amp;A Overview – What</vt:lpstr>
      <vt:lpstr>M&amp;A Overview – Where</vt:lpstr>
      <vt:lpstr>M&amp;A Overview – Why</vt:lpstr>
      <vt:lpstr>M&amp;A Overview – How</vt:lpstr>
      <vt:lpstr>Cybersecurity Strategy Overview</vt:lpstr>
      <vt:lpstr>Strategy 1 – Governance &amp; Oversight</vt:lpstr>
      <vt:lpstr>Strategy 2 – Security Awareness Training</vt:lpstr>
      <vt:lpstr>Strategy 3 – Identity &amp; Access Management</vt:lpstr>
      <vt:lpstr>Strategy 4 – Security Operations &amp; Monitoring</vt:lpstr>
      <vt:lpstr>Strategy 5 – Infrastructure Modernization</vt:lpstr>
      <vt:lpstr>Implementation Plan Overview</vt:lpstr>
      <vt:lpstr>SDLC Phases Applied</vt:lpstr>
      <vt:lpstr>Baseline Security Controls</vt:lpstr>
      <vt:lpstr>Compensatory Controls</vt:lpstr>
      <vt:lpstr>Timeline &amp; Resource Estimates</vt:lpstr>
      <vt:lpstr>Barriers to Success Overview</vt:lpstr>
      <vt:lpstr>Barrier 1 – Vendor Interoperability</vt:lpstr>
      <vt:lpstr>Barrier 2 – Regulatory Complexity</vt:lpstr>
      <vt:lpstr>Barrier 3 – Resistance to Change</vt:lpstr>
      <vt:lpstr>Barrier 4 – Inherited Legacy Threats</vt:lpstr>
      <vt:lpstr>Barrier 5 – Environmental Disruption</vt:lpstr>
      <vt:lpstr>Summary &amp; Recommendation</vt:lpstr>
      <vt:lpstr>Business Benefits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Edison Maniwang</dc:creator>
  <cp:lastModifiedBy>Edison Maniwang</cp:lastModifiedBy>
  <cp:revision>4</cp:revision>
  <dcterms:modified xsi:type="dcterms:W3CDTF">2025-05-04T17:44:41Z</dcterms:modified>
</cp:coreProperties>
</file>